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21"/>
  </p:notesMasterIdLst>
  <p:handoutMasterIdLst>
    <p:handoutMasterId r:id="rId22"/>
  </p:handoutMasterIdLst>
  <p:sldIdLst>
    <p:sldId id="265" r:id="rId2"/>
    <p:sldId id="268" r:id="rId3"/>
    <p:sldId id="269" r:id="rId4"/>
    <p:sldId id="282" r:id="rId5"/>
    <p:sldId id="270" r:id="rId6"/>
    <p:sldId id="271" r:id="rId7"/>
    <p:sldId id="272" r:id="rId8"/>
    <p:sldId id="273" r:id="rId9"/>
    <p:sldId id="276" r:id="rId10"/>
    <p:sldId id="275" r:id="rId11"/>
    <p:sldId id="262" r:id="rId12"/>
    <p:sldId id="298" r:id="rId13"/>
    <p:sldId id="284" r:id="rId14"/>
    <p:sldId id="286" r:id="rId15"/>
    <p:sldId id="287" r:id="rId16"/>
    <p:sldId id="288" r:id="rId17"/>
    <p:sldId id="289" r:id="rId18"/>
    <p:sldId id="290" r:id="rId19"/>
    <p:sldId id="295"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ris Barrett"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8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charset="0"/>
              </a:defRPr>
            </a:lvl1pPr>
          </a:lstStyle>
          <a:p>
            <a:endParaRPr lang="en-US"/>
          </a:p>
        </p:txBody>
      </p:sp>
      <p:sp>
        <p:nvSpPr>
          <p:cNvPr id="3789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charset="0"/>
              </a:defRPr>
            </a:lvl1pPr>
          </a:lstStyle>
          <a:p>
            <a:endParaRPr lang="en-US"/>
          </a:p>
        </p:txBody>
      </p:sp>
      <p:sp>
        <p:nvSpPr>
          <p:cNvPr id="3789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charset="0"/>
              </a:defRPr>
            </a:lvl1pPr>
          </a:lstStyle>
          <a:p>
            <a:endParaRPr lang="en-US"/>
          </a:p>
        </p:txBody>
      </p:sp>
      <p:sp>
        <p:nvSpPr>
          <p:cNvPr id="3789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charset="0"/>
              </a:defRPr>
            </a:lvl1pPr>
          </a:lstStyle>
          <a:p>
            <a:fld id="{8A85BE91-105D-47FA-AA91-0F105756E779}"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charset="0"/>
              </a:defRPr>
            </a:lvl1pPr>
          </a:lstStyle>
          <a:p>
            <a:endParaRPr lang="en-US"/>
          </a:p>
        </p:txBody>
      </p:sp>
      <p:sp>
        <p:nvSpPr>
          <p:cNvPr id="368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charset="0"/>
              </a:defRPr>
            </a:lvl1pPr>
          </a:lstStyle>
          <a:p>
            <a:endParaRPr lang="en-US"/>
          </a:p>
        </p:txBody>
      </p:sp>
      <p:sp>
        <p:nvSpPr>
          <p:cNvPr id="3686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68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68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charset="0"/>
              </a:defRPr>
            </a:lvl1pPr>
          </a:lstStyle>
          <a:p>
            <a:endParaRPr lang="en-US"/>
          </a:p>
        </p:txBody>
      </p:sp>
      <p:sp>
        <p:nvSpPr>
          <p:cNvPr id="368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charset="0"/>
              </a:defRPr>
            </a:lvl1pPr>
          </a:lstStyle>
          <a:p>
            <a:fld id="{342FC254-265D-447A-B669-43DAB8CAD05E}"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C192C1-D65A-4E1F-BC26-102D568F91B2}" type="slidenum">
              <a:rPr lang="en-US"/>
              <a:pPr/>
              <a:t>1</a:t>
            </a:fld>
            <a:endParaRPr lang="en-US"/>
          </a:p>
        </p:txBody>
      </p:sp>
      <p:sp>
        <p:nvSpPr>
          <p:cNvPr id="40962" name="Rectangle 2"/>
          <p:cNvSpPr>
            <a:spLocks noRo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E6005F-FF35-4241-A429-02FE5C4965E4}" type="slidenum">
              <a:rPr lang="en-US"/>
              <a:pPr/>
              <a:t>10</a:t>
            </a:fld>
            <a:endParaRPr lang="en-US"/>
          </a:p>
        </p:txBody>
      </p:sp>
      <p:sp>
        <p:nvSpPr>
          <p:cNvPr id="53250" name="Rectangle 2"/>
          <p:cNvSpPr>
            <a:spLocks noRo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7A01B5-6EC8-414E-9704-3E2AA1AFB203}" type="slidenum">
              <a:rPr lang="en-US"/>
              <a:pPr/>
              <a:t>11</a:t>
            </a:fld>
            <a:endParaRPr lang="en-US"/>
          </a:p>
        </p:txBody>
      </p:sp>
      <p:sp>
        <p:nvSpPr>
          <p:cNvPr id="54274" name="Rectangle 2"/>
          <p:cNvSpPr>
            <a:spLocks noRo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C6FC91-64B5-4579-9663-A126F87A9B2B}" type="slidenum">
              <a:rPr lang="en-US"/>
              <a:pPr/>
              <a:t>12</a:t>
            </a:fld>
            <a:endParaRPr lang="en-US"/>
          </a:p>
        </p:txBody>
      </p:sp>
      <p:sp>
        <p:nvSpPr>
          <p:cNvPr id="93186" name="Rectangle 2"/>
          <p:cNvSpPr>
            <a:spLocks noRo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6FD27D-3DA4-465B-BE5D-FCC8DA56C661}" type="slidenum">
              <a:rPr lang="en-US"/>
              <a:pPr/>
              <a:t>13</a:t>
            </a:fld>
            <a:endParaRPr lang="en-US"/>
          </a:p>
        </p:txBody>
      </p:sp>
      <p:sp>
        <p:nvSpPr>
          <p:cNvPr id="75778" name="Rectangle 2"/>
          <p:cNvSpPr>
            <a:spLocks noRo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027139-EEB4-4EEA-9E81-69D3AC8DAA2C}" type="slidenum">
              <a:rPr lang="en-US"/>
              <a:pPr/>
              <a:t>14</a:t>
            </a:fld>
            <a:endParaRPr lang="en-US"/>
          </a:p>
        </p:txBody>
      </p:sp>
      <p:sp>
        <p:nvSpPr>
          <p:cNvPr id="77826" name="Rectangle 2"/>
          <p:cNvSpPr>
            <a:spLocks noRo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90225C-82F8-4795-B69C-1F4707A60F40}" type="slidenum">
              <a:rPr lang="en-US"/>
              <a:pPr/>
              <a:t>15</a:t>
            </a:fld>
            <a:endParaRPr lang="en-US"/>
          </a:p>
        </p:txBody>
      </p:sp>
      <p:sp>
        <p:nvSpPr>
          <p:cNvPr id="78850" name="Rectangle 2"/>
          <p:cNvSpPr>
            <a:spLocks noRo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19E3CE-43E3-4E75-9235-F5761864064C}" type="slidenum">
              <a:rPr lang="en-US"/>
              <a:pPr/>
              <a:t>16</a:t>
            </a:fld>
            <a:endParaRPr lang="en-US"/>
          </a:p>
        </p:txBody>
      </p:sp>
      <p:sp>
        <p:nvSpPr>
          <p:cNvPr id="79874" name="Rectangle 2"/>
          <p:cNvSpPr>
            <a:spLocks noRo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A93966-D836-426E-807D-67641B2E9CC0}" type="slidenum">
              <a:rPr lang="en-US"/>
              <a:pPr/>
              <a:t>17</a:t>
            </a:fld>
            <a:endParaRPr lang="en-US"/>
          </a:p>
        </p:txBody>
      </p:sp>
      <p:sp>
        <p:nvSpPr>
          <p:cNvPr id="80898" name="Rectangle 2"/>
          <p:cNvSpPr>
            <a:spLocks noRo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1E2C14-9C2E-482D-A3AB-C3E375A46C3B}" type="slidenum">
              <a:rPr lang="en-US"/>
              <a:pPr/>
              <a:t>18</a:t>
            </a:fld>
            <a:endParaRPr lang="en-US"/>
          </a:p>
        </p:txBody>
      </p:sp>
      <p:sp>
        <p:nvSpPr>
          <p:cNvPr id="81922" name="Rectangle 2"/>
          <p:cNvSpPr>
            <a:spLocks noRo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48D026-55DC-43EB-AED5-DC1F734328C5}" type="slidenum">
              <a:rPr lang="en-US"/>
              <a:pPr/>
              <a:t>19</a:t>
            </a:fld>
            <a:endParaRPr lang="en-US"/>
          </a:p>
        </p:txBody>
      </p:sp>
      <p:sp>
        <p:nvSpPr>
          <p:cNvPr id="74754" name="Rectangle 2"/>
          <p:cNvSpPr>
            <a:spLocks noChangeArrowheads="1" noTextEdit="1"/>
          </p:cNvSpPr>
          <p:nvPr>
            <p:ph type="sldImg"/>
          </p:nvPr>
        </p:nvSpPr>
        <p:spPr>
          <a:xfrm>
            <a:off x="1136650" y="687388"/>
            <a:ext cx="4586288" cy="3440112"/>
          </a:xfrm>
          <a:ln/>
        </p:spPr>
      </p:sp>
      <p:sp>
        <p:nvSpPr>
          <p:cNvPr id="74755" name="Rectangle 3"/>
          <p:cNvSpPr>
            <a:spLocks noGrp="1" noChangeArrowheads="1"/>
          </p:cNvSpPr>
          <p:nvPr>
            <p:ph type="body" idx="1"/>
          </p:nvPr>
        </p:nvSpPr>
        <p:spPr>
          <a:xfrm>
            <a:off x="914400" y="4356100"/>
            <a:ext cx="5029200" cy="4127500"/>
          </a:xfrm>
          <a:ln/>
        </p:spPr>
        <p:txBody>
          <a:bodyPr bIns="0"/>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3EFFC1-C591-40D8-B59E-2040D1A6DDEA}" type="slidenum">
              <a:rPr lang="en-US"/>
              <a:pPr/>
              <a:t>2</a:t>
            </a:fld>
            <a:endParaRPr lang="en-US"/>
          </a:p>
        </p:txBody>
      </p:sp>
      <p:sp>
        <p:nvSpPr>
          <p:cNvPr id="45058" name="Rectangle 2"/>
          <p:cNvSpPr>
            <a:spLocks noRo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81EB92-5435-4969-AFDF-1C7CDE5A0A94}" type="slidenum">
              <a:rPr lang="en-US"/>
              <a:pPr/>
              <a:t>3</a:t>
            </a:fld>
            <a:endParaRPr lang="en-US"/>
          </a:p>
        </p:txBody>
      </p:sp>
      <p:sp>
        <p:nvSpPr>
          <p:cNvPr id="46082" name="Rectangle 2"/>
          <p:cNvSpPr>
            <a:spLocks noRo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089E24-95A4-42D2-A2DA-25498A6CDE67}" type="slidenum">
              <a:rPr lang="en-US"/>
              <a:pPr/>
              <a:t>4</a:t>
            </a:fld>
            <a:endParaRPr lang="en-US"/>
          </a:p>
        </p:txBody>
      </p:sp>
      <p:sp>
        <p:nvSpPr>
          <p:cNvPr id="47106" name="Rectangle 2"/>
          <p:cNvSpPr>
            <a:spLocks noRo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C7FD23-A4E9-427F-A5D4-559E4B6514EC}" type="slidenum">
              <a:rPr lang="en-US"/>
              <a:pPr/>
              <a:t>5</a:t>
            </a:fld>
            <a:endParaRPr lang="en-US"/>
          </a:p>
        </p:txBody>
      </p:sp>
      <p:sp>
        <p:nvSpPr>
          <p:cNvPr id="48130" name="Rectangle 2"/>
          <p:cNvSpPr>
            <a:spLocks noRo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6AA9BF-785D-4B28-937F-056FEC75D03A}" type="slidenum">
              <a:rPr lang="en-US"/>
              <a:pPr/>
              <a:t>6</a:t>
            </a:fld>
            <a:endParaRPr lang="en-US"/>
          </a:p>
        </p:txBody>
      </p:sp>
      <p:sp>
        <p:nvSpPr>
          <p:cNvPr id="49154" name="Rectangle 2"/>
          <p:cNvSpPr>
            <a:spLocks noRo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BAF670-0595-403E-87B8-8495F80C70E8}" type="slidenum">
              <a:rPr lang="en-US"/>
              <a:pPr/>
              <a:t>7</a:t>
            </a:fld>
            <a:endParaRPr lang="en-US"/>
          </a:p>
        </p:txBody>
      </p:sp>
      <p:sp>
        <p:nvSpPr>
          <p:cNvPr id="50178" name="Rectangle 2"/>
          <p:cNvSpPr>
            <a:spLocks noRo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49695E-1E06-4A25-8EF5-5794A41C8433}" type="slidenum">
              <a:rPr lang="en-US"/>
              <a:pPr/>
              <a:t>8</a:t>
            </a:fld>
            <a:endParaRPr lang="en-US"/>
          </a:p>
        </p:txBody>
      </p:sp>
      <p:sp>
        <p:nvSpPr>
          <p:cNvPr id="51202" name="Rectangle 2"/>
          <p:cNvSpPr>
            <a:spLocks noRo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FA1693-7D55-4419-9810-90E731C0FBB6}" type="slidenum">
              <a:rPr lang="en-US"/>
              <a:pPr/>
              <a:t>9</a:t>
            </a:fld>
            <a:endParaRPr lang="en-US"/>
          </a:p>
        </p:txBody>
      </p:sp>
      <p:sp>
        <p:nvSpPr>
          <p:cNvPr id="52226" name="Rectangle 2"/>
          <p:cNvSpPr>
            <a:spLocks noRo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4818" name="Group 2"/>
          <p:cNvGrpSpPr>
            <a:grpSpLocks/>
          </p:cNvGrpSpPr>
          <p:nvPr/>
        </p:nvGrpSpPr>
        <p:grpSpPr bwMode="auto">
          <a:xfrm>
            <a:off x="0" y="0"/>
            <a:ext cx="9144000" cy="6858000"/>
            <a:chOff x="0" y="0"/>
            <a:chExt cx="5760" cy="4320"/>
          </a:xfrm>
        </p:grpSpPr>
        <p:grpSp>
          <p:nvGrpSpPr>
            <p:cNvPr id="34819" name="Group 3"/>
            <p:cNvGrpSpPr>
              <a:grpSpLocks/>
            </p:cNvGrpSpPr>
            <p:nvPr userDrawn="1"/>
          </p:nvGrpSpPr>
          <p:grpSpPr bwMode="auto">
            <a:xfrm>
              <a:off x="0" y="0"/>
              <a:ext cx="5760" cy="4320"/>
              <a:chOff x="0" y="0"/>
              <a:chExt cx="5760" cy="4320"/>
            </a:xfrm>
          </p:grpSpPr>
          <p:sp>
            <p:nvSpPr>
              <p:cNvPr id="34820" name="Rectangle 4"/>
              <p:cNvSpPr>
                <a:spLocks noChangeArrowheads="1"/>
              </p:cNvSpPr>
              <p:nvPr userDrawn="1"/>
            </p:nvSpPr>
            <p:spPr bwMode="ltGray">
              <a:xfrm>
                <a:off x="0" y="1248"/>
                <a:ext cx="5760" cy="1104"/>
              </a:xfrm>
              <a:prstGeom prst="rect">
                <a:avLst/>
              </a:prstGeom>
              <a:solidFill>
                <a:schemeClr val="accent2"/>
              </a:solidFill>
              <a:ln w="9525">
                <a:noFill/>
                <a:miter lim="800000"/>
                <a:headEnd/>
                <a:tailEnd/>
              </a:ln>
              <a:effectLst/>
            </p:spPr>
            <p:txBody>
              <a:bodyPr wrap="none" anchor="ctr"/>
              <a:lstStyle/>
              <a:p>
                <a:endParaRPr lang="en-US"/>
              </a:p>
            </p:txBody>
          </p:sp>
          <p:sp>
            <p:nvSpPr>
              <p:cNvPr id="34821" name="Rectangle 5" descr="Cacback"/>
              <p:cNvSpPr>
                <a:spLocks noChangeArrowheads="1"/>
              </p:cNvSpPr>
              <p:nvPr userDrawn="1"/>
            </p:nvSpPr>
            <p:spPr bwMode="ltGray">
              <a:xfrm>
                <a:off x="0" y="0"/>
                <a:ext cx="1119" cy="4320"/>
              </a:xfrm>
              <a:prstGeom prst="rect">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grpSp>
        <p:sp>
          <p:nvSpPr>
            <p:cNvPr id="34822" name="Rectangle 6"/>
            <p:cNvSpPr>
              <a:spLocks noChangeArrowheads="1"/>
            </p:cNvSpPr>
            <p:nvPr/>
          </p:nvSpPr>
          <p:spPr bwMode="white">
            <a:xfrm>
              <a:off x="816" y="2592"/>
              <a:ext cx="701" cy="1728"/>
            </a:xfrm>
            <a:prstGeom prst="rect">
              <a:avLst/>
            </a:prstGeom>
            <a:solidFill>
              <a:schemeClr val="bg1">
                <a:alpha val="50000"/>
              </a:schemeClr>
            </a:solidFill>
            <a:ln w="9525">
              <a:noFill/>
              <a:miter lim="800000"/>
              <a:headEnd/>
              <a:tailEnd/>
            </a:ln>
            <a:effectLst/>
          </p:spPr>
          <p:txBody>
            <a:bodyPr wrap="none" anchor="ctr"/>
            <a:lstStyle/>
            <a:p>
              <a:endParaRPr lang="en-US"/>
            </a:p>
          </p:txBody>
        </p:sp>
      </p:grpSp>
      <p:grpSp>
        <p:nvGrpSpPr>
          <p:cNvPr id="34823" name="Group 7"/>
          <p:cNvGrpSpPr>
            <a:grpSpLocks/>
          </p:cNvGrpSpPr>
          <p:nvPr/>
        </p:nvGrpSpPr>
        <p:grpSpPr bwMode="auto">
          <a:xfrm>
            <a:off x="0" y="1371600"/>
            <a:ext cx="8405813" cy="1246188"/>
            <a:chOff x="0" y="864"/>
            <a:chExt cx="5295" cy="785"/>
          </a:xfrm>
        </p:grpSpPr>
        <p:sp>
          <p:nvSpPr>
            <p:cNvPr id="34824" name="Freeform 8"/>
            <p:cNvSpPr>
              <a:spLocks/>
            </p:cNvSpPr>
            <p:nvPr userDrawn="1"/>
          </p:nvSpPr>
          <p:spPr bwMode="auto">
            <a:xfrm rot="-507431">
              <a:off x="0" y="1477"/>
              <a:ext cx="1059" cy="172"/>
            </a:xfrm>
            <a:custGeom>
              <a:avLst/>
              <a:gdLst/>
              <a:ahLst/>
              <a:cxnLst>
                <a:cxn ang="0">
                  <a:pos x="1059" y="0"/>
                </a:cxn>
                <a:cxn ang="0">
                  <a:pos x="147" y="144"/>
                </a:cxn>
                <a:cxn ang="0">
                  <a:pos x="177" y="171"/>
                </a:cxn>
                <a:cxn ang="0">
                  <a:pos x="1059" y="24"/>
                </a:cxn>
                <a:cxn ang="0">
                  <a:pos x="1059" y="0"/>
                </a:cxn>
              </a:cxnLst>
              <a:rect l="0" t="0" r="r" b="b"/>
              <a:pathLst>
                <a:path w="1059" h="172">
                  <a:moveTo>
                    <a:pt x="1059" y="0"/>
                  </a:moveTo>
                  <a:cubicBezTo>
                    <a:pt x="543" y="45"/>
                    <a:pt x="291" y="112"/>
                    <a:pt x="147" y="144"/>
                  </a:cubicBezTo>
                  <a:cubicBezTo>
                    <a:pt x="0" y="172"/>
                    <a:pt x="153" y="147"/>
                    <a:pt x="177" y="171"/>
                  </a:cubicBezTo>
                  <a:cubicBezTo>
                    <a:pt x="329" y="151"/>
                    <a:pt x="339" y="99"/>
                    <a:pt x="1059" y="24"/>
                  </a:cubicBezTo>
                  <a:cubicBezTo>
                    <a:pt x="1059" y="24"/>
                    <a:pt x="1059" y="0"/>
                    <a:pt x="1059" y="0"/>
                  </a:cubicBezTo>
                  <a:close/>
                </a:path>
              </a:pathLst>
            </a:custGeom>
            <a:gradFill rotWithShape="0">
              <a:gsLst>
                <a:gs pos="0">
                  <a:schemeClr val="accent1"/>
                </a:gs>
                <a:gs pos="100000">
                  <a:schemeClr val="bg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34825" name="Freeform 9"/>
            <p:cNvSpPr>
              <a:spLocks/>
            </p:cNvSpPr>
            <p:nvPr userDrawn="1"/>
          </p:nvSpPr>
          <p:spPr bwMode="auto">
            <a:xfrm rot="-507431">
              <a:off x="1173" y="864"/>
              <a:ext cx="4122" cy="630"/>
            </a:xfrm>
            <a:custGeom>
              <a:avLst/>
              <a:gdLst/>
              <a:ahLst/>
              <a:cxnLst>
                <a:cxn ang="0">
                  <a:pos x="0" y="204"/>
                </a:cxn>
                <a:cxn ang="0">
                  <a:pos x="3544" y="348"/>
                </a:cxn>
                <a:cxn ang="0">
                  <a:pos x="3680" y="630"/>
                </a:cxn>
                <a:cxn ang="0">
                  <a:pos x="3616" y="624"/>
                </a:cxn>
                <a:cxn ang="0">
                  <a:pos x="3534" y="368"/>
                </a:cxn>
                <a:cxn ang="0">
                  <a:pos x="17" y="231"/>
                </a:cxn>
                <a:cxn ang="0">
                  <a:pos x="0" y="204"/>
                </a:cxn>
              </a:cxnLst>
              <a:rect l="0" t="0" r="r" b="b"/>
              <a:pathLst>
                <a:path w="4122" h="630">
                  <a:moveTo>
                    <a:pt x="0" y="204"/>
                  </a:moveTo>
                  <a:cubicBezTo>
                    <a:pt x="255" y="198"/>
                    <a:pt x="1686" y="0"/>
                    <a:pt x="3544" y="348"/>
                  </a:cubicBezTo>
                  <a:cubicBezTo>
                    <a:pt x="4122" y="464"/>
                    <a:pt x="3754" y="614"/>
                    <a:pt x="3680" y="630"/>
                  </a:cubicBezTo>
                  <a:cubicBezTo>
                    <a:pt x="3680" y="630"/>
                    <a:pt x="3642" y="626"/>
                    <a:pt x="3616" y="624"/>
                  </a:cubicBezTo>
                  <a:cubicBezTo>
                    <a:pt x="3678" y="612"/>
                    <a:pt x="4118" y="488"/>
                    <a:pt x="3534" y="368"/>
                  </a:cubicBezTo>
                  <a:cubicBezTo>
                    <a:pt x="2029" y="98"/>
                    <a:pt x="696" y="156"/>
                    <a:pt x="17" y="231"/>
                  </a:cubicBezTo>
                  <a:cubicBezTo>
                    <a:pt x="17" y="231"/>
                    <a:pt x="0" y="204"/>
                    <a:pt x="0" y="204"/>
                  </a:cubicBezTo>
                  <a:close/>
                </a:path>
              </a:pathLst>
            </a:custGeom>
            <a:solidFill>
              <a:schemeClr val="bg2"/>
            </a:solidFill>
            <a:ln w="9525">
              <a:noFill/>
              <a:round/>
              <a:headEnd/>
              <a:tailEnd/>
            </a:ln>
            <a:effectLst/>
          </p:spPr>
          <p:txBody>
            <a:bodyPr wrap="none" anchor="ctr"/>
            <a:lstStyle/>
            <a:p>
              <a:endParaRPr lang="en-US"/>
            </a:p>
          </p:txBody>
        </p:sp>
        <p:grpSp>
          <p:nvGrpSpPr>
            <p:cNvPr id="34826" name="Group 10"/>
            <p:cNvGrpSpPr>
              <a:grpSpLocks/>
            </p:cNvGrpSpPr>
            <p:nvPr userDrawn="1"/>
          </p:nvGrpSpPr>
          <p:grpSpPr bwMode="auto">
            <a:xfrm>
              <a:off x="1008" y="1248"/>
              <a:ext cx="288" cy="288"/>
              <a:chOff x="1033" y="326"/>
              <a:chExt cx="192" cy="192"/>
            </a:xfrm>
          </p:grpSpPr>
          <p:sp>
            <p:nvSpPr>
              <p:cNvPr id="34827" name="Oval 11"/>
              <p:cNvSpPr>
                <a:spLocks noChangeArrowheads="1"/>
              </p:cNvSpPr>
              <p:nvPr/>
            </p:nvSpPr>
            <p:spPr bwMode="auto">
              <a:xfrm>
                <a:off x="1033" y="326"/>
                <a:ext cx="192" cy="192"/>
              </a:xfrm>
              <a:prstGeom prst="ellipse">
                <a:avLst/>
              </a:prstGeom>
              <a:gradFill rotWithShape="0">
                <a:gsLst>
                  <a:gs pos="0">
                    <a:schemeClr val="bg2"/>
                  </a:gs>
                  <a:gs pos="100000">
                    <a:srgbClr val="000000"/>
                  </a:gs>
                </a:gsLst>
                <a:path path="shape">
                  <a:fillToRect l="50000" t="50000" r="50000" b="50000"/>
                </a:path>
              </a:gradFill>
              <a:ln w="9525">
                <a:noFill/>
                <a:round/>
                <a:headEnd/>
                <a:tailEnd/>
              </a:ln>
              <a:effectLst/>
            </p:spPr>
            <p:txBody>
              <a:bodyPr wrap="none" anchor="ctr"/>
              <a:lstStyle/>
              <a:p>
                <a:endParaRPr lang="en-US"/>
              </a:p>
            </p:txBody>
          </p:sp>
          <p:sp>
            <p:nvSpPr>
              <p:cNvPr id="34828" name="Oval 12"/>
              <p:cNvSpPr>
                <a:spLocks noChangeArrowheads="1"/>
              </p:cNvSpPr>
              <p:nvPr/>
            </p:nvSpPr>
            <p:spPr bwMode="auto">
              <a:xfrm>
                <a:off x="1129" y="377"/>
                <a:ext cx="47" cy="48"/>
              </a:xfrm>
              <a:prstGeom prst="ellipse">
                <a:avLst/>
              </a:prstGeom>
              <a:gradFill rotWithShape="0">
                <a:gsLst>
                  <a:gs pos="0">
                    <a:srgbClr val="FFFFCC"/>
                  </a:gs>
                  <a:gs pos="100000">
                    <a:schemeClr val="bg2"/>
                  </a:gs>
                </a:gsLst>
                <a:path path="shape">
                  <a:fillToRect l="50000" t="50000" r="50000" b="50000"/>
                </a:path>
              </a:gradFill>
              <a:ln w="9525">
                <a:noFill/>
                <a:round/>
                <a:headEnd/>
                <a:tailEnd/>
              </a:ln>
              <a:effectLst/>
            </p:spPr>
            <p:txBody>
              <a:bodyPr wrap="none" anchor="ctr"/>
              <a:lstStyle/>
              <a:p>
                <a:endParaRPr lang="en-US"/>
              </a:p>
            </p:txBody>
          </p:sp>
          <p:sp>
            <p:nvSpPr>
              <p:cNvPr id="34829" name="Oval 13"/>
              <p:cNvSpPr>
                <a:spLocks noChangeArrowheads="1"/>
              </p:cNvSpPr>
              <p:nvPr/>
            </p:nvSpPr>
            <p:spPr bwMode="auto">
              <a:xfrm>
                <a:off x="1063" y="350"/>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endParaRPr lang="en-US"/>
              </a:p>
            </p:txBody>
          </p:sp>
          <p:sp>
            <p:nvSpPr>
              <p:cNvPr id="34830" name="Oval 14"/>
              <p:cNvSpPr>
                <a:spLocks noChangeArrowheads="1"/>
              </p:cNvSpPr>
              <p:nvPr/>
            </p:nvSpPr>
            <p:spPr bwMode="auto">
              <a:xfrm>
                <a:off x="1063" y="404"/>
                <a:ext cx="47" cy="48"/>
              </a:xfrm>
              <a:prstGeom prst="ellipse">
                <a:avLst/>
              </a:prstGeom>
              <a:gradFill rotWithShape="0">
                <a:gsLst>
                  <a:gs pos="0">
                    <a:srgbClr val="FFFFCC"/>
                  </a:gs>
                  <a:gs pos="100000">
                    <a:schemeClr val="bg2"/>
                  </a:gs>
                </a:gsLst>
                <a:path path="shape">
                  <a:fillToRect l="50000" t="50000" r="50000" b="50000"/>
                </a:path>
              </a:gradFill>
              <a:ln w="9525">
                <a:noFill/>
                <a:round/>
                <a:headEnd/>
                <a:tailEnd/>
              </a:ln>
              <a:effectLst/>
            </p:spPr>
            <p:txBody>
              <a:bodyPr wrap="none" anchor="ctr"/>
              <a:lstStyle/>
              <a:p>
                <a:endParaRPr lang="en-US"/>
              </a:p>
            </p:txBody>
          </p:sp>
          <p:sp>
            <p:nvSpPr>
              <p:cNvPr id="34831" name="Oval 15"/>
              <p:cNvSpPr>
                <a:spLocks noChangeArrowheads="1"/>
              </p:cNvSpPr>
              <p:nvPr/>
            </p:nvSpPr>
            <p:spPr bwMode="auto">
              <a:xfrm>
                <a:off x="1108" y="422"/>
                <a:ext cx="47" cy="48"/>
              </a:xfrm>
              <a:prstGeom prst="ellipse">
                <a:avLst/>
              </a:prstGeom>
              <a:gradFill rotWithShape="0">
                <a:gsLst>
                  <a:gs pos="0">
                    <a:srgbClr val="FFFFCC"/>
                  </a:gs>
                  <a:gs pos="100000">
                    <a:schemeClr val="bg2"/>
                  </a:gs>
                </a:gsLst>
                <a:path path="shape">
                  <a:fillToRect l="50000" t="50000" r="50000" b="50000"/>
                </a:path>
              </a:gradFill>
              <a:ln w="9525">
                <a:noFill/>
                <a:round/>
                <a:headEnd/>
                <a:tailEnd/>
              </a:ln>
              <a:effectLst/>
            </p:spPr>
            <p:txBody>
              <a:bodyPr wrap="none" anchor="ctr"/>
              <a:lstStyle/>
              <a:p>
                <a:endParaRPr lang="en-US"/>
              </a:p>
            </p:txBody>
          </p:sp>
          <p:sp>
            <p:nvSpPr>
              <p:cNvPr id="34832" name="Oval 16"/>
              <p:cNvSpPr>
                <a:spLocks noChangeArrowheads="1"/>
              </p:cNvSpPr>
              <p:nvPr/>
            </p:nvSpPr>
            <p:spPr bwMode="auto">
              <a:xfrm>
                <a:off x="1168" y="416"/>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endParaRPr lang="en-US"/>
              </a:p>
            </p:txBody>
          </p:sp>
          <p:sp>
            <p:nvSpPr>
              <p:cNvPr id="34833" name="Oval 17"/>
              <p:cNvSpPr>
                <a:spLocks noChangeArrowheads="1"/>
              </p:cNvSpPr>
              <p:nvPr/>
            </p:nvSpPr>
            <p:spPr bwMode="auto">
              <a:xfrm>
                <a:off x="1120" y="461"/>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endParaRPr lang="en-US"/>
              </a:p>
            </p:txBody>
          </p:sp>
          <p:sp>
            <p:nvSpPr>
              <p:cNvPr id="34834" name="Oval 18"/>
              <p:cNvSpPr>
                <a:spLocks noChangeArrowheads="1"/>
              </p:cNvSpPr>
              <p:nvPr/>
            </p:nvSpPr>
            <p:spPr bwMode="auto">
              <a:xfrm>
                <a:off x="1063" y="452"/>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endParaRPr lang="en-US"/>
              </a:p>
            </p:txBody>
          </p:sp>
          <p:sp>
            <p:nvSpPr>
              <p:cNvPr id="34835" name="Oval 19"/>
              <p:cNvSpPr>
                <a:spLocks noChangeArrowheads="1"/>
              </p:cNvSpPr>
              <p:nvPr/>
            </p:nvSpPr>
            <p:spPr bwMode="auto">
              <a:xfrm>
                <a:off x="1117" y="329"/>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endParaRPr lang="en-US"/>
              </a:p>
            </p:txBody>
          </p:sp>
        </p:grpSp>
      </p:grpSp>
      <p:sp>
        <p:nvSpPr>
          <p:cNvPr id="34836" name="Rectangle 20"/>
          <p:cNvSpPr>
            <a:spLocks noGrp="1" noChangeArrowheads="1"/>
          </p:cNvSpPr>
          <p:nvPr>
            <p:ph type="ctrTitle"/>
          </p:nvPr>
        </p:nvSpPr>
        <p:spPr>
          <a:xfrm>
            <a:off x="1828800" y="2133600"/>
            <a:ext cx="7315200" cy="1600200"/>
          </a:xfrm>
        </p:spPr>
        <p:txBody>
          <a:bodyPr/>
          <a:lstStyle>
            <a:lvl1pPr>
              <a:defRPr/>
            </a:lvl1pPr>
          </a:lstStyle>
          <a:p>
            <a:r>
              <a:rPr lang="en-US"/>
              <a:t>Click to edit Master title style</a:t>
            </a:r>
          </a:p>
        </p:txBody>
      </p:sp>
      <p:sp>
        <p:nvSpPr>
          <p:cNvPr id="34837" name="Rectangle 21"/>
          <p:cNvSpPr>
            <a:spLocks noGrp="1" noChangeArrowheads="1"/>
          </p:cNvSpPr>
          <p:nvPr>
            <p:ph type="subTitle" idx="1"/>
          </p:nvPr>
        </p:nvSpPr>
        <p:spPr>
          <a:xfrm>
            <a:off x="1371600" y="4267200"/>
            <a:ext cx="6400800" cy="1752600"/>
          </a:xfrm>
        </p:spPr>
        <p:txBody>
          <a:bodyPr/>
          <a:lstStyle>
            <a:lvl1pPr marL="0" indent="0" algn="ctr">
              <a:buFontTx/>
              <a:buNone/>
              <a:defRPr/>
            </a:lvl1pPr>
          </a:lstStyle>
          <a:p>
            <a:r>
              <a:rPr lang="en-US"/>
              <a:t>Click to edit Master subtitle style</a:t>
            </a:r>
          </a:p>
        </p:txBody>
      </p:sp>
      <p:sp>
        <p:nvSpPr>
          <p:cNvPr id="34838" name="Rectangle 22"/>
          <p:cNvSpPr>
            <a:spLocks noGrp="1" noChangeArrowheads="1"/>
          </p:cNvSpPr>
          <p:nvPr>
            <p:ph type="dt" sz="half" idx="2"/>
          </p:nvPr>
        </p:nvSpPr>
        <p:spPr>
          <a:xfrm>
            <a:off x="1371600" y="6248400"/>
            <a:ext cx="1905000" cy="457200"/>
          </a:xfrm>
        </p:spPr>
        <p:txBody>
          <a:bodyPr/>
          <a:lstStyle>
            <a:lvl1pPr>
              <a:defRPr/>
            </a:lvl1pPr>
          </a:lstStyle>
          <a:p>
            <a:endParaRPr lang="en-US"/>
          </a:p>
        </p:txBody>
      </p:sp>
      <p:sp>
        <p:nvSpPr>
          <p:cNvPr id="34839" name="Rectangle 23"/>
          <p:cNvSpPr>
            <a:spLocks noGrp="1" noChangeArrowheads="1"/>
          </p:cNvSpPr>
          <p:nvPr>
            <p:ph type="ftr" sz="quarter" idx="3"/>
          </p:nvPr>
        </p:nvSpPr>
        <p:spPr>
          <a:xfrm>
            <a:off x="3733800" y="6248400"/>
            <a:ext cx="2895600" cy="457200"/>
          </a:xfrm>
        </p:spPr>
        <p:txBody>
          <a:bodyPr/>
          <a:lstStyle>
            <a:lvl1pPr>
              <a:defRPr/>
            </a:lvl1pPr>
          </a:lstStyle>
          <a:p>
            <a:endParaRPr lang="en-US"/>
          </a:p>
        </p:txBody>
      </p:sp>
      <p:sp>
        <p:nvSpPr>
          <p:cNvPr id="34840" name="Rectangle 24"/>
          <p:cNvSpPr>
            <a:spLocks noGrp="1" noChangeArrowheads="1"/>
          </p:cNvSpPr>
          <p:nvPr>
            <p:ph type="sldNum" sz="quarter" idx="4"/>
          </p:nvPr>
        </p:nvSpPr>
        <p:spPr>
          <a:xfrm>
            <a:off x="7086600" y="6248400"/>
            <a:ext cx="1905000" cy="457200"/>
          </a:xfrm>
        </p:spPr>
        <p:txBody>
          <a:bodyPr/>
          <a:lstStyle>
            <a:lvl1pPr>
              <a:defRPr/>
            </a:lvl1pPr>
          </a:lstStyle>
          <a:p>
            <a:fld id="{A49C6023-B306-4D57-8868-BCABF78DB0ED}" type="slidenum">
              <a:rPr lang="en-US"/>
              <a:pPr/>
              <a:t>‹#›</a:t>
            </a:fld>
            <a:endParaRPr 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34823"/>
                                        </p:tgtEl>
                                        <p:attrNameLst>
                                          <p:attrName>style.visibility</p:attrName>
                                        </p:attrNameLst>
                                      </p:cBhvr>
                                      <p:to>
                                        <p:strVal val="visible"/>
                                      </p:to>
                                    </p:set>
                                    <p:animEffect transition="in" filter="wipe(right)">
                                      <p:cBhvr>
                                        <p:cTn id="7" dur="500"/>
                                        <p:tgtEl>
                                          <p:spTgt spid="348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330AAAC-36A3-4C4B-B9A4-33262B023672}" type="slidenum">
              <a:rPr lang="en-US"/>
              <a:pPr/>
              <a:t>‹#›</a:t>
            </a:fld>
            <a:endParaRPr lang="en-US"/>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67525" y="457200"/>
            <a:ext cx="2058988"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57200"/>
            <a:ext cx="6029325"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88EC204-214A-4782-80A2-3677C8ACFF01}" type="slidenum">
              <a:rPr lang="en-US"/>
              <a:pPr/>
              <a:t>‹#›</a:t>
            </a:fld>
            <a:endParaRPr lang="en-US"/>
          </a:p>
        </p:txBody>
      </p:sp>
    </p:spTree>
  </p:cSld>
  <p:clrMapOvr>
    <a:masterClrMapping/>
  </p:clrMapOvr>
  <p:transition>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457200"/>
            <a:ext cx="8240713" cy="563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85800" y="6248400"/>
            <a:ext cx="1905000" cy="457200"/>
          </a:xfrm>
        </p:spPr>
        <p:txBody>
          <a:bodyPr/>
          <a:lstStyle>
            <a:lvl1pPr>
              <a:defRPr/>
            </a:lvl1pPr>
          </a:lstStyle>
          <a:p>
            <a:endParaRPr 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8400"/>
            <a:ext cx="1905000" cy="457200"/>
          </a:xfrm>
        </p:spPr>
        <p:txBody>
          <a:bodyPr/>
          <a:lstStyle>
            <a:lvl1pPr>
              <a:defRPr/>
            </a:lvl1pPr>
          </a:lstStyle>
          <a:p>
            <a:fld id="{7262DF9F-A101-4CFA-B70B-CA8D6B4061A1}" type="slidenum">
              <a:rPr lang="en-US"/>
              <a:pPr/>
              <a:t>‹#›</a:t>
            </a:fld>
            <a:endParaRPr lang="en-US"/>
          </a:p>
        </p:txBody>
      </p:sp>
    </p:spTree>
  </p:cSld>
  <p:clrMapOvr>
    <a:masterClrMapping/>
  </p:clrMapOvr>
  <p:transition>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113" y="4572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5DF28D76-AF26-4C3D-A87E-D421861C8FD6}" type="slidenum">
              <a:rPr lang="en-US"/>
              <a:pPr/>
              <a:t>‹#›</a:t>
            </a:fld>
            <a:endParaRPr lang="en-US"/>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6143C8D-2D57-4817-873F-D00900739CD6}" type="slidenum">
              <a:rPr lang="en-US"/>
              <a:pPr/>
              <a:t>‹#›</a:t>
            </a:fld>
            <a:endParaRPr lang="en-US"/>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D0EB7C6-B560-467E-8892-F9607AAD2645}" type="slidenum">
              <a:rPr lang="en-US"/>
              <a:pPr/>
              <a:t>‹#›</a:t>
            </a:fld>
            <a:endParaRPr lang="en-US"/>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89D44D1-D95B-41C7-B487-6013098555BC}" type="slidenum">
              <a:rPr lang="en-US"/>
              <a:pPr/>
              <a:t>‹#›</a:t>
            </a:fld>
            <a:endParaRPr lang="en-US"/>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7AABAC0-D2F7-4AE2-B8BA-D508F13236E7}" type="slidenum">
              <a:rPr lang="en-US"/>
              <a:pPr/>
              <a:t>‹#›</a:t>
            </a:fld>
            <a:endParaRPr lang="en-US"/>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38EA2A6-44E6-4A90-BB68-5E20E6FC9616}" type="slidenum">
              <a:rPr lang="en-US"/>
              <a:pPr/>
              <a:t>‹#›</a:t>
            </a:fld>
            <a:endParaRPr lang="en-US"/>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4077B30-52B2-4002-858B-0A01413D3EBD}" type="slidenum">
              <a:rPr lang="en-US"/>
              <a:pPr/>
              <a:t>‹#›</a:t>
            </a:fld>
            <a:endParaRPr lang="en-US"/>
          </a:p>
        </p:txBody>
      </p:sp>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078BA0B-A962-402B-880B-6AFBCEFE618D}" type="slidenum">
              <a:rPr lang="en-US"/>
              <a:pPr/>
              <a:t>‹#›</a:t>
            </a:fld>
            <a:endParaRPr lang="en-US"/>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38C6FC2-6C27-4775-8865-E88CF679493C}" type="slidenum">
              <a:rPr lang="en-US"/>
              <a:pPr/>
              <a:t>‹#›</a:t>
            </a:fld>
            <a:endParaRPr lang="en-US"/>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3794" name="Group 2"/>
          <p:cNvGrpSpPr>
            <a:grpSpLocks/>
          </p:cNvGrpSpPr>
          <p:nvPr/>
        </p:nvGrpSpPr>
        <p:grpSpPr bwMode="auto">
          <a:xfrm>
            <a:off x="-23813" y="-141288"/>
            <a:ext cx="9167813" cy="6999288"/>
            <a:chOff x="-15" y="-89"/>
            <a:chExt cx="5775" cy="4409"/>
          </a:xfrm>
        </p:grpSpPr>
        <p:sp>
          <p:nvSpPr>
            <p:cNvPr id="33795" name="Rectangle 3"/>
            <p:cNvSpPr>
              <a:spLocks noChangeArrowheads="1"/>
            </p:cNvSpPr>
            <p:nvPr userDrawn="1"/>
          </p:nvSpPr>
          <p:spPr bwMode="ltGray">
            <a:xfrm>
              <a:off x="0" y="301"/>
              <a:ext cx="5760" cy="727"/>
            </a:xfrm>
            <a:prstGeom prst="rect">
              <a:avLst/>
            </a:prstGeom>
            <a:solidFill>
              <a:schemeClr val="accent2"/>
            </a:solidFill>
            <a:ln w="9525">
              <a:noFill/>
              <a:miter lim="800000"/>
              <a:headEnd/>
              <a:tailEnd/>
            </a:ln>
            <a:effectLst/>
          </p:spPr>
          <p:txBody>
            <a:bodyPr wrap="none" anchor="ctr"/>
            <a:lstStyle/>
            <a:p>
              <a:endParaRPr lang="en-US"/>
            </a:p>
          </p:txBody>
        </p:sp>
        <p:sp>
          <p:nvSpPr>
            <p:cNvPr id="33796" name="Rectangle 4" descr="Cacback"/>
            <p:cNvSpPr>
              <a:spLocks noChangeArrowheads="1"/>
            </p:cNvSpPr>
            <p:nvPr userDrawn="1"/>
          </p:nvSpPr>
          <p:spPr bwMode="ltGray">
            <a:xfrm>
              <a:off x="0" y="0"/>
              <a:ext cx="1119" cy="4320"/>
            </a:xfrm>
            <a:prstGeom prst="rect">
              <a:avLst/>
            </a:prstGeom>
            <a:blipFill dpi="0" rotWithShape="0">
              <a:blip r:embed="rId15" cstate="print"/>
              <a:srcRect/>
              <a:tile tx="0" ty="0" sx="100000" sy="100000" flip="none" algn="tl"/>
            </a:blipFill>
            <a:ln w="9525">
              <a:noFill/>
              <a:miter lim="800000"/>
              <a:headEnd/>
              <a:tailEnd/>
            </a:ln>
            <a:effectLst/>
          </p:spPr>
          <p:txBody>
            <a:bodyPr wrap="none" anchor="ctr"/>
            <a:lstStyle/>
            <a:p>
              <a:endParaRPr lang="en-US"/>
            </a:p>
          </p:txBody>
        </p:sp>
        <p:grpSp>
          <p:nvGrpSpPr>
            <p:cNvPr id="33797" name="Group 5"/>
            <p:cNvGrpSpPr>
              <a:grpSpLocks/>
            </p:cNvGrpSpPr>
            <p:nvPr userDrawn="1"/>
          </p:nvGrpSpPr>
          <p:grpSpPr bwMode="auto">
            <a:xfrm>
              <a:off x="-15" y="-89"/>
              <a:ext cx="5295" cy="785"/>
              <a:chOff x="20" y="-89"/>
              <a:chExt cx="5295" cy="785"/>
            </a:xfrm>
          </p:grpSpPr>
          <p:sp>
            <p:nvSpPr>
              <p:cNvPr id="33798" name="Freeform 6"/>
              <p:cNvSpPr>
                <a:spLocks/>
              </p:cNvSpPr>
              <p:nvPr userDrawn="1"/>
            </p:nvSpPr>
            <p:spPr bwMode="auto">
              <a:xfrm rot="-507431">
                <a:off x="20" y="524"/>
                <a:ext cx="1059" cy="172"/>
              </a:xfrm>
              <a:custGeom>
                <a:avLst/>
                <a:gdLst/>
                <a:ahLst/>
                <a:cxnLst>
                  <a:cxn ang="0">
                    <a:pos x="1059" y="0"/>
                  </a:cxn>
                  <a:cxn ang="0">
                    <a:pos x="147" y="144"/>
                  </a:cxn>
                  <a:cxn ang="0">
                    <a:pos x="177" y="171"/>
                  </a:cxn>
                  <a:cxn ang="0">
                    <a:pos x="1059" y="24"/>
                  </a:cxn>
                  <a:cxn ang="0">
                    <a:pos x="1059" y="0"/>
                  </a:cxn>
                </a:cxnLst>
                <a:rect l="0" t="0" r="r" b="b"/>
                <a:pathLst>
                  <a:path w="1059" h="172">
                    <a:moveTo>
                      <a:pt x="1059" y="0"/>
                    </a:moveTo>
                    <a:cubicBezTo>
                      <a:pt x="543" y="45"/>
                      <a:pt x="291" y="112"/>
                      <a:pt x="147" y="144"/>
                    </a:cubicBezTo>
                    <a:cubicBezTo>
                      <a:pt x="0" y="172"/>
                      <a:pt x="153" y="147"/>
                      <a:pt x="177" y="171"/>
                    </a:cubicBezTo>
                    <a:cubicBezTo>
                      <a:pt x="329" y="151"/>
                      <a:pt x="339" y="99"/>
                      <a:pt x="1059" y="24"/>
                    </a:cubicBezTo>
                    <a:cubicBezTo>
                      <a:pt x="1059" y="24"/>
                      <a:pt x="1059" y="0"/>
                      <a:pt x="1059" y="0"/>
                    </a:cubicBezTo>
                    <a:close/>
                  </a:path>
                </a:pathLst>
              </a:custGeom>
              <a:gradFill rotWithShape="0">
                <a:gsLst>
                  <a:gs pos="0">
                    <a:schemeClr val="accent1"/>
                  </a:gs>
                  <a:gs pos="100000">
                    <a:schemeClr val="bg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33799" name="Freeform 7"/>
              <p:cNvSpPr>
                <a:spLocks/>
              </p:cNvSpPr>
              <p:nvPr userDrawn="1"/>
            </p:nvSpPr>
            <p:spPr bwMode="auto">
              <a:xfrm rot="-507431">
                <a:off x="1193" y="-89"/>
                <a:ext cx="4122" cy="630"/>
              </a:xfrm>
              <a:custGeom>
                <a:avLst/>
                <a:gdLst/>
                <a:ahLst/>
                <a:cxnLst>
                  <a:cxn ang="0">
                    <a:pos x="0" y="204"/>
                  </a:cxn>
                  <a:cxn ang="0">
                    <a:pos x="3544" y="348"/>
                  </a:cxn>
                  <a:cxn ang="0">
                    <a:pos x="3680" y="630"/>
                  </a:cxn>
                  <a:cxn ang="0">
                    <a:pos x="3616" y="624"/>
                  </a:cxn>
                  <a:cxn ang="0">
                    <a:pos x="3534" y="368"/>
                  </a:cxn>
                  <a:cxn ang="0">
                    <a:pos x="17" y="231"/>
                  </a:cxn>
                  <a:cxn ang="0">
                    <a:pos x="0" y="204"/>
                  </a:cxn>
                </a:cxnLst>
                <a:rect l="0" t="0" r="r" b="b"/>
                <a:pathLst>
                  <a:path w="4122" h="630">
                    <a:moveTo>
                      <a:pt x="0" y="204"/>
                    </a:moveTo>
                    <a:cubicBezTo>
                      <a:pt x="255" y="198"/>
                      <a:pt x="1686" y="0"/>
                      <a:pt x="3544" y="348"/>
                    </a:cubicBezTo>
                    <a:cubicBezTo>
                      <a:pt x="4122" y="464"/>
                      <a:pt x="3754" y="614"/>
                      <a:pt x="3680" y="630"/>
                    </a:cubicBezTo>
                    <a:cubicBezTo>
                      <a:pt x="3680" y="630"/>
                      <a:pt x="3642" y="626"/>
                      <a:pt x="3616" y="624"/>
                    </a:cubicBezTo>
                    <a:cubicBezTo>
                      <a:pt x="3678" y="612"/>
                      <a:pt x="4118" y="488"/>
                      <a:pt x="3534" y="368"/>
                    </a:cubicBezTo>
                    <a:cubicBezTo>
                      <a:pt x="2029" y="98"/>
                      <a:pt x="696" y="156"/>
                      <a:pt x="17" y="231"/>
                    </a:cubicBezTo>
                    <a:cubicBezTo>
                      <a:pt x="17" y="231"/>
                      <a:pt x="0" y="204"/>
                      <a:pt x="0" y="204"/>
                    </a:cubicBezTo>
                    <a:close/>
                  </a:path>
                </a:pathLst>
              </a:custGeom>
              <a:solidFill>
                <a:schemeClr val="bg2"/>
              </a:solidFill>
              <a:ln w="9525">
                <a:noFill/>
                <a:round/>
                <a:headEnd/>
                <a:tailEnd/>
              </a:ln>
              <a:effectLst/>
            </p:spPr>
            <p:txBody>
              <a:bodyPr wrap="none" anchor="ctr"/>
              <a:lstStyle/>
              <a:p>
                <a:endParaRPr lang="en-US"/>
              </a:p>
            </p:txBody>
          </p:sp>
          <p:grpSp>
            <p:nvGrpSpPr>
              <p:cNvPr id="33800" name="Group 8"/>
              <p:cNvGrpSpPr>
                <a:grpSpLocks/>
              </p:cNvGrpSpPr>
              <p:nvPr userDrawn="1"/>
            </p:nvGrpSpPr>
            <p:grpSpPr bwMode="auto">
              <a:xfrm>
                <a:off x="1033" y="326"/>
                <a:ext cx="192" cy="192"/>
                <a:chOff x="1033" y="326"/>
                <a:chExt cx="192" cy="192"/>
              </a:xfrm>
            </p:grpSpPr>
            <p:sp>
              <p:nvSpPr>
                <p:cNvPr id="33801" name="Oval 9"/>
                <p:cNvSpPr>
                  <a:spLocks noChangeArrowheads="1"/>
                </p:cNvSpPr>
                <p:nvPr/>
              </p:nvSpPr>
              <p:spPr bwMode="auto">
                <a:xfrm>
                  <a:off x="1033" y="326"/>
                  <a:ext cx="192" cy="192"/>
                </a:xfrm>
                <a:prstGeom prst="ellipse">
                  <a:avLst/>
                </a:prstGeom>
                <a:gradFill rotWithShape="0">
                  <a:gsLst>
                    <a:gs pos="0">
                      <a:schemeClr val="bg2"/>
                    </a:gs>
                    <a:gs pos="100000">
                      <a:srgbClr val="000000"/>
                    </a:gs>
                  </a:gsLst>
                  <a:path path="shape">
                    <a:fillToRect l="50000" t="50000" r="50000" b="50000"/>
                  </a:path>
                </a:gradFill>
                <a:ln w="9525">
                  <a:noFill/>
                  <a:round/>
                  <a:headEnd/>
                  <a:tailEnd/>
                </a:ln>
                <a:effectLst/>
              </p:spPr>
              <p:txBody>
                <a:bodyPr wrap="none" anchor="ctr"/>
                <a:lstStyle/>
                <a:p>
                  <a:endParaRPr lang="en-US"/>
                </a:p>
              </p:txBody>
            </p:sp>
            <p:sp>
              <p:nvSpPr>
                <p:cNvPr id="33802" name="Oval 10"/>
                <p:cNvSpPr>
                  <a:spLocks noChangeArrowheads="1"/>
                </p:cNvSpPr>
                <p:nvPr/>
              </p:nvSpPr>
              <p:spPr bwMode="auto">
                <a:xfrm>
                  <a:off x="1129" y="377"/>
                  <a:ext cx="47" cy="48"/>
                </a:xfrm>
                <a:prstGeom prst="ellipse">
                  <a:avLst/>
                </a:prstGeom>
                <a:gradFill rotWithShape="0">
                  <a:gsLst>
                    <a:gs pos="0">
                      <a:srgbClr val="FFFFCC"/>
                    </a:gs>
                    <a:gs pos="100000">
                      <a:schemeClr val="bg2"/>
                    </a:gs>
                  </a:gsLst>
                  <a:path path="shape">
                    <a:fillToRect l="50000" t="50000" r="50000" b="50000"/>
                  </a:path>
                </a:gradFill>
                <a:ln w="9525">
                  <a:noFill/>
                  <a:round/>
                  <a:headEnd/>
                  <a:tailEnd/>
                </a:ln>
                <a:effectLst/>
              </p:spPr>
              <p:txBody>
                <a:bodyPr wrap="none" anchor="ctr"/>
                <a:lstStyle/>
                <a:p>
                  <a:endParaRPr lang="en-US"/>
                </a:p>
              </p:txBody>
            </p:sp>
            <p:sp>
              <p:nvSpPr>
                <p:cNvPr id="33803" name="Oval 11"/>
                <p:cNvSpPr>
                  <a:spLocks noChangeArrowheads="1"/>
                </p:cNvSpPr>
                <p:nvPr/>
              </p:nvSpPr>
              <p:spPr bwMode="auto">
                <a:xfrm>
                  <a:off x="1063" y="350"/>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endParaRPr lang="en-US"/>
                </a:p>
              </p:txBody>
            </p:sp>
            <p:sp>
              <p:nvSpPr>
                <p:cNvPr id="33804" name="Oval 12"/>
                <p:cNvSpPr>
                  <a:spLocks noChangeArrowheads="1"/>
                </p:cNvSpPr>
                <p:nvPr/>
              </p:nvSpPr>
              <p:spPr bwMode="auto">
                <a:xfrm>
                  <a:off x="1063" y="404"/>
                  <a:ext cx="47" cy="48"/>
                </a:xfrm>
                <a:prstGeom prst="ellipse">
                  <a:avLst/>
                </a:prstGeom>
                <a:gradFill rotWithShape="0">
                  <a:gsLst>
                    <a:gs pos="0">
                      <a:srgbClr val="FFFFCC"/>
                    </a:gs>
                    <a:gs pos="100000">
                      <a:schemeClr val="bg2"/>
                    </a:gs>
                  </a:gsLst>
                  <a:path path="shape">
                    <a:fillToRect l="50000" t="50000" r="50000" b="50000"/>
                  </a:path>
                </a:gradFill>
                <a:ln w="9525">
                  <a:noFill/>
                  <a:round/>
                  <a:headEnd/>
                  <a:tailEnd/>
                </a:ln>
                <a:effectLst/>
              </p:spPr>
              <p:txBody>
                <a:bodyPr wrap="none" anchor="ctr"/>
                <a:lstStyle/>
                <a:p>
                  <a:endParaRPr lang="en-US"/>
                </a:p>
              </p:txBody>
            </p:sp>
            <p:sp>
              <p:nvSpPr>
                <p:cNvPr id="33805" name="Oval 13"/>
                <p:cNvSpPr>
                  <a:spLocks noChangeArrowheads="1"/>
                </p:cNvSpPr>
                <p:nvPr/>
              </p:nvSpPr>
              <p:spPr bwMode="auto">
                <a:xfrm>
                  <a:off x="1108" y="422"/>
                  <a:ext cx="47" cy="48"/>
                </a:xfrm>
                <a:prstGeom prst="ellipse">
                  <a:avLst/>
                </a:prstGeom>
                <a:gradFill rotWithShape="0">
                  <a:gsLst>
                    <a:gs pos="0">
                      <a:srgbClr val="FFFFCC"/>
                    </a:gs>
                    <a:gs pos="100000">
                      <a:schemeClr val="bg2"/>
                    </a:gs>
                  </a:gsLst>
                  <a:path path="shape">
                    <a:fillToRect l="50000" t="50000" r="50000" b="50000"/>
                  </a:path>
                </a:gradFill>
                <a:ln w="9525">
                  <a:noFill/>
                  <a:round/>
                  <a:headEnd/>
                  <a:tailEnd/>
                </a:ln>
                <a:effectLst/>
              </p:spPr>
              <p:txBody>
                <a:bodyPr wrap="none" anchor="ctr"/>
                <a:lstStyle/>
                <a:p>
                  <a:endParaRPr lang="en-US"/>
                </a:p>
              </p:txBody>
            </p:sp>
            <p:sp>
              <p:nvSpPr>
                <p:cNvPr id="33806" name="Oval 14"/>
                <p:cNvSpPr>
                  <a:spLocks noChangeArrowheads="1"/>
                </p:cNvSpPr>
                <p:nvPr/>
              </p:nvSpPr>
              <p:spPr bwMode="auto">
                <a:xfrm>
                  <a:off x="1168" y="416"/>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endParaRPr lang="en-US"/>
                </a:p>
              </p:txBody>
            </p:sp>
            <p:sp>
              <p:nvSpPr>
                <p:cNvPr id="33807" name="Oval 15"/>
                <p:cNvSpPr>
                  <a:spLocks noChangeArrowheads="1"/>
                </p:cNvSpPr>
                <p:nvPr/>
              </p:nvSpPr>
              <p:spPr bwMode="auto">
                <a:xfrm>
                  <a:off x="1120" y="461"/>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endParaRPr lang="en-US"/>
                </a:p>
              </p:txBody>
            </p:sp>
            <p:sp>
              <p:nvSpPr>
                <p:cNvPr id="33808" name="Oval 16"/>
                <p:cNvSpPr>
                  <a:spLocks noChangeArrowheads="1"/>
                </p:cNvSpPr>
                <p:nvPr/>
              </p:nvSpPr>
              <p:spPr bwMode="auto">
                <a:xfrm>
                  <a:off x="1063" y="452"/>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endParaRPr lang="en-US"/>
                </a:p>
              </p:txBody>
            </p:sp>
            <p:sp>
              <p:nvSpPr>
                <p:cNvPr id="33809" name="Oval 17"/>
                <p:cNvSpPr>
                  <a:spLocks noChangeArrowheads="1"/>
                </p:cNvSpPr>
                <p:nvPr/>
              </p:nvSpPr>
              <p:spPr bwMode="auto">
                <a:xfrm>
                  <a:off x="1117" y="329"/>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endParaRPr lang="en-US"/>
                </a:p>
              </p:txBody>
            </p:sp>
          </p:grpSp>
        </p:grpSp>
        <p:sp>
          <p:nvSpPr>
            <p:cNvPr id="33810" name="Rectangle 18"/>
            <p:cNvSpPr>
              <a:spLocks noChangeArrowheads="1"/>
            </p:cNvSpPr>
            <p:nvPr userDrawn="1"/>
          </p:nvSpPr>
          <p:spPr bwMode="white">
            <a:xfrm>
              <a:off x="426" y="1185"/>
              <a:ext cx="701" cy="3135"/>
            </a:xfrm>
            <a:prstGeom prst="rect">
              <a:avLst/>
            </a:prstGeom>
            <a:solidFill>
              <a:schemeClr val="bg1">
                <a:alpha val="50000"/>
              </a:schemeClr>
            </a:solidFill>
            <a:ln w="9525">
              <a:noFill/>
              <a:miter lim="800000"/>
              <a:headEnd/>
              <a:tailEnd/>
            </a:ln>
            <a:effectLst/>
          </p:spPr>
          <p:txBody>
            <a:bodyPr wrap="none" anchor="ctr"/>
            <a:lstStyle/>
            <a:p>
              <a:endParaRPr lang="en-US"/>
            </a:p>
          </p:txBody>
        </p:sp>
      </p:grpSp>
      <p:sp>
        <p:nvSpPr>
          <p:cNvPr id="33811" name="Rectangle 19"/>
          <p:cNvSpPr>
            <a:spLocks noGrp="1" noChangeArrowheads="1"/>
          </p:cNvSpPr>
          <p:nvPr>
            <p:ph type="title"/>
          </p:nvPr>
        </p:nvSpPr>
        <p:spPr bwMode="auto">
          <a:xfrm>
            <a:off x="1154113" y="457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3812" name="Rectangle 20"/>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3813" name="Rectangle 21"/>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endParaRPr lang="en-US"/>
          </a:p>
        </p:txBody>
      </p:sp>
      <p:sp>
        <p:nvSpPr>
          <p:cNvPr id="33814" name="Rectangle 2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endParaRPr lang="en-US"/>
          </a:p>
        </p:txBody>
      </p:sp>
      <p:sp>
        <p:nvSpPr>
          <p:cNvPr id="33815" name="Rectangle 23"/>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fld id="{FC14129B-3C92-49C6-B267-3847C98728E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 id="2147483666" r:id="rId13"/>
  </p:sldLayoutIdLst>
  <p:transition>
    <p:zoom/>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Narrow" pitchFamily="34" charset="0"/>
        </a:defRPr>
      </a:lvl2pPr>
      <a:lvl3pPr algn="ctr" rtl="0" fontAlgn="base">
        <a:spcBef>
          <a:spcPct val="0"/>
        </a:spcBef>
        <a:spcAft>
          <a:spcPct val="0"/>
        </a:spcAft>
        <a:defRPr sz="4400">
          <a:solidFill>
            <a:schemeClr val="tx2"/>
          </a:solidFill>
          <a:latin typeface="Arial Narrow" pitchFamily="34" charset="0"/>
        </a:defRPr>
      </a:lvl3pPr>
      <a:lvl4pPr algn="ctr" rtl="0" fontAlgn="base">
        <a:spcBef>
          <a:spcPct val="0"/>
        </a:spcBef>
        <a:spcAft>
          <a:spcPct val="0"/>
        </a:spcAft>
        <a:defRPr sz="4400">
          <a:solidFill>
            <a:schemeClr val="tx2"/>
          </a:solidFill>
          <a:latin typeface="Arial Narrow" pitchFamily="34" charset="0"/>
        </a:defRPr>
      </a:lvl4pPr>
      <a:lvl5pPr algn="ctr" rtl="0" fontAlgn="base">
        <a:spcBef>
          <a:spcPct val="0"/>
        </a:spcBef>
        <a:spcAft>
          <a:spcPct val="0"/>
        </a:spcAft>
        <a:defRPr sz="4400">
          <a:solidFill>
            <a:schemeClr val="tx2"/>
          </a:solidFill>
          <a:latin typeface="Arial Narrow" pitchFamily="34" charset="0"/>
        </a:defRPr>
      </a:lvl5pPr>
      <a:lvl6pPr marL="457200" algn="ctr" rtl="0" fontAlgn="base">
        <a:spcBef>
          <a:spcPct val="0"/>
        </a:spcBef>
        <a:spcAft>
          <a:spcPct val="0"/>
        </a:spcAft>
        <a:defRPr sz="4400">
          <a:solidFill>
            <a:schemeClr val="tx2"/>
          </a:solidFill>
          <a:latin typeface="Arial Narrow" pitchFamily="34" charset="0"/>
        </a:defRPr>
      </a:lvl6pPr>
      <a:lvl7pPr marL="914400" algn="ctr" rtl="0" fontAlgn="base">
        <a:spcBef>
          <a:spcPct val="0"/>
        </a:spcBef>
        <a:spcAft>
          <a:spcPct val="0"/>
        </a:spcAft>
        <a:defRPr sz="4400">
          <a:solidFill>
            <a:schemeClr val="tx2"/>
          </a:solidFill>
          <a:latin typeface="Arial Narrow" pitchFamily="34" charset="0"/>
        </a:defRPr>
      </a:lvl7pPr>
      <a:lvl8pPr marL="1371600" algn="ctr" rtl="0" fontAlgn="base">
        <a:spcBef>
          <a:spcPct val="0"/>
        </a:spcBef>
        <a:spcAft>
          <a:spcPct val="0"/>
        </a:spcAft>
        <a:defRPr sz="4400">
          <a:solidFill>
            <a:schemeClr val="tx2"/>
          </a:solidFill>
          <a:latin typeface="Arial Narrow" pitchFamily="34" charset="0"/>
        </a:defRPr>
      </a:lvl8pPr>
      <a:lvl9pPr marL="1828800" algn="ctr" rtl="0" fontAlgn="base">
        <a:spcBef>
          <a:spcPct val="0"/>
        </a:spcBef>
        <a:spcAft>
          <a:spcPct val="0"/>
        </a:spcAft>
        <a:defRPr sz="4400">
          <a:solidFill>
            <a:schemeClr val="tx2"/>
          </a:solidFill>
          <a:latin typeface="Arial Narrow" pitchFamily="34" charset="0"/>
        </a:defRPr>
      </a:lvl9pPr>
    </p:titleStyle>
    <p:bodyStyle>
      <a:lvl1pPr marL="342900" indent="-342900" algn="l" rtl="0" fontAlgn="base">
        <a:spcBef>
          <a:spcPct val="20000"/>
        </a:spcBef>
        <a:spcAft>
          <a:spcPct val="0"/>
        </a:spcAft>
        <a:buBlip>
          <a:blip r:embed="rId16"/>
        </a:buBlip>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oleObject" Target="../embeddings/Microsoft_Office_Excel_Chart1.xls"/></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3.xml"/><Relationship Id="rId1" Type="http://schemas.openxmlformats.org/officeDocument/2006/relationships/vmlDrawing" Target="../drawings/vmlDrawing3.vml"/><Relationship Id="rId4" Type="http://schemas.openxmlformats.org/officeDocument/2006/relationships/oleObject" Target="../embeddings/Microsoft_Office_Word_97_-_2003_Document2.doc"/></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4" name="Picture 6" descr="Basis-you"/>
          <p:cNvPicPr>
            <a:picLocks noChangeAspect="1" noChangeArrowheads="1"/>
          </p:cNvPicPr>
          <p:nvPr/>
        </p:nvPicPr>
        <p:blipFill>
          <a:blip r:embed="rId3" cstate="print"/>
          <a:srcRect/>
          <a:stretch>
            <a:fillRect/>
          </a:stretch>
        </p:blipFill>
        <p:spPr bwMode="auto">
          <a:xfrm>
            <a:off x="2514600" y="3276600"/>
            <a:ext cx="5181600" cy="3509963"/>
          </a:xfrm>
          <a:prstGeom prst="rect">
            <a:avLst/>
          </a:prstGeom>
          <a:noFill/>
          <a:ln w="9525">
            <a:noFill/>
            <a:miter lim="800000"/>
            <a:headEnd/>
            <a:tailEnd/>
          </a:ln>
        </p:spPr>
      </p:pic>
      <p:sp>
        <p:nvSpPr>
          <p:cNvPr id="12290" name="Text Box 2"/>
          <p:cNvSpPr txBox="1">
            <a:spLocks noChangeArrowheads="1"/>
          </p:cNvSpPr>
          <p:nvPr/>
        </p:nvSpPr>
        <p:spPr bwMode="auto">
          <a:xfrm>
            <a:off x="1905000" y="609600"/>
            <a:ext cx="7239000" cy="1309688"/>
          </a:xfrm>
          <a:prstGeom prst="rect">
            <a:avLst/>
          </a:prstGeom>
          <a:noFill/>
          <a:ln w="9525">
            <a:noFill/>
            <a:miter lim="800000"/>
            <a:headEnd/>
            <a:tailEnd/>
          </a:ln>
          <a:effectLst/>
        </p:spPr>
        <p:txBody>
          <a:bodyPr>
            <a:spAutoFit/>
          </a:bodyPr>
          <a:lstStyle/>
          <a:p>
            <a:pPr algn="ctr"/>
            <a:r>
              <a:rPr lang="en-GB" sz="2400" b="1">
                <a:solidFill>
                  <a:schemeClr val="tx2"/>
                </a:solidFill>
                <a:effectLst>
                  <a:outerShdw blurRad="38100" dist="38100" dir="2700000" algn="tl">
                    <a:srgbClr val="C0C0C0"/>
                  </a:outerShdw>
                </a:effectLst>
              </a:rPr>
              <a:t>RURAL MARKETS, NATURAL CAPITAL AND</a:t>
            </a:r>
          </a:p>
          <a:p>
            <a:pPr algn="ctr"/>
            <a:r>
              <a:rPr lang="en-GB" sz="2400" b="1">
                <a:solidFill>
                  <a:schemeClr val="tx2"/>
                </a:solidFill>
                <a:effectLst>
                  <a:outerShdw blurRad="38100" dist="38100" dir="2700000" algn="tl">
                    <a:srgbClr val="C0C0C0"/>
                  </a:outerShdw>
                </a:effectLst>
              </a:rPr>
              <a:t>DYNAMIC POVERTY TRAPS IN EAST AFRICA </a:t>
            </a:r>
          </a:p>
          <a:p>
            <a:pPr algn="ctr"/>
            <a:endParaRPr lang="en-GB" sz="3200" b="1">
              <a:solidFill>
                <a:schemeClr val="tx2"/>
              </a:solidFill>
              <a:effectLst>
                <a:outerShdw blurRad="38100" dist="38100" dir="2700000" algn="tl">
                  <a:srgbClr val="C0C0C0"/>
                </a:outerShdw>
              </a:effectLst>
            </a:endParaRPr>
          </a:p>
        </p:txBody>
      </p:sp>
      <p:sp>
        <p:nvSpPr>
          <p:cNvPr id="12291" name="Text Box 3"/>
          <p:cNvSpPr txBox="1">
            <a:spLocks noChangeArrowheads="1"/>
          </p:cNvSpPr>
          <p:nvPr/>
        </p:nvSpPr>
        <p:spPr bwMode="auto">
          <a:xfrm>
            <a:off x="774700" y="4953000"/>
            <a:ext cx="7345363" cy="1006475"/>
          </a:xfrm>
          <a:prstGeom prst="rect">
            <a:avLst/>
          </a:prstGeom>
          <a:noFill/>
          <a:ln w="9525">
            <a:noFill/>
            <a:miter lim="800000"/>
            <a:headEnd/>
            <a:tailEnd/>
          </a:ln>
          <a:effectLst/>
        </p:spPr>
        <p:txBody>
          <a:bodyPr>
            <a:spAutoFit/>
          </a:bodyPr>
          <a:lstStyle/>
          <a:p>
            <a:pPr algn="ctr">
              <a:lnSpc>
                <a:spcPct val="125000"/>
              </a:lnSpc>
            </a:pPr>
            <a:endParaRPr lang="en-GB" sz="2400" b="1">
              <a:solidFill>
                <a:schemeClr val="hlink"/>
              </a:solidFill>
            </a:endParaRPr>
          </a:p>
          <a:p>
            <a:pPr algn="ctr">
              <a:lnSpc>
                <a:spcPct val="125000"/>
              </a:lnSpc>
            </a:pPr>
            <a:endParaRPr lang="en-GB" sz="2400" b="1">
              <a:solidFill>
                <a:schemeClr val="hlink"/>
              </a:solidFill>
            </a:endParaRPr>
          </a:p>
        </p:txBody>
      </p:sp>
      <p:sp>
        <p:nvSpPr>
          <p:cNvPr id="12292" name="Text Box 4"/>
          <p:cNvSpPr txBox="1">
            <a:spLocks noChangeArrowheads="1"/>
          </p:cNvSpPr>
          <p:nvPr/>
        </p:nvSpPr>
        <p:spPr bwMode="auto">
          <a:xfrm>
            <a:off x="1676400" y="1676400"/>
            <a:ext cx="7162800" cy="2016125"/>
          </a:xfrm>
          <a:prstGeom prst="rect">
            <a:avLst/>
          </a:prstGeom>
          <a:noFill/>
          <a:ln w="9525">
            <a:noFill/>
            <a:miter lim="800000"/>
            <a:headEnd/>
            <a:tailEnd/>
          </a:ln>
          <a:effectLst/>
        </p:spPr>
        <p:txBody>
          <a:bodyPr>
            <a:spAutoFit/>
          </a:bodyPr>
          <a:lstStyle/>
          <a:p>
            <a:pPr algn="ctr" eaLnBrk="1" hangingPunct="1">
              <a:spcBef>
                <a:spcPct val="25000"/>
              </a:spcBef>
            </a:pPr>
            <a:r>
              <a:rPr lang="en-US" sz="3600" b="1" dirty="0">
                <a:latin typeface="Times New Roman" charset="0"/>
              </a:rPr>
              <a:t>Brown Bag Presentation </a:t>
            </a:r>
          </a:p>
          <a:p>
            <a:pPr algn="ctr" eaLnBrk="1" hangingPunct="1">
              <a:spcBef>
                <a:spcPct val="25000"/>
              </a:spcBef>
            </a:pPr>
            <a:r>
              <a:rPr lang="en-US" sz="3600" b="1" dirty="0">
                <a:latin typeface="Times New Roman" charset="0"/>
              </a:rPr>
              <a:t>To USAID/Washington</a:t>
            </a:r>
          </a:p>
          <a:p>
            <a:pPr algn="ctr" eaLnBrk="1" hangingPunct="1">
              <a:spcBef>
                <a:spcPct val="25000"/>
              </a:spcBef>
            </a:pPr>
            <a:r>
              <a:rPr lang="en-US" sz="3600" b="1" dirty="0">
                <a:latin typeface="Times New Roman" charset="0"/>
              </a:rPr>
              <a:t>March 19, 2002</a:t>
            </a:r>
          </a:p>
        </p:txBody>
      </p:sp>
    </p:spTree>
  </p:cSld>
  <p:clrMapOvr>
    <a:masterClrMapping/>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1905000" y="2362200"/>
            <a:ext cx="6477000" cy="4495800"/>
          </a:xfrm>
        </p:spPr>
        <p:txBody>
          <a:bodyPr/>
          <a:lstStyle/>
          <a:p>
            <a:pPr>
              <a:lnSpc>
                <a:spcPct val="90000"/>
              </a:lnSpc>
              <a:buClr>
                <a:srgbClr val="FF0000"/>
              </a:buClr>
              <a:buFontTx/>
              <a:buNone/>
            </a:pPr>
            <a:r>
              <a:rPr lang="en-US" sz="2400" b="1" u="sng">
                <a:solidFill>
                  <a:schemeClr val="tx2"/>
                </a:solidFill>
                <a:latin typeface="Times New Roman" charset="0"/>
              </a:rPr>
              <a:t>Research Output</a:t>
            </a:r>
          </a:p>
          <a:p>
            <a:pPr>
              <a:lnSpc>
                <a:spcPct val="90000"/>
              </a:lnSpc>
              <a:buClr>
                <a:srgbClr val="FF0000"/>
              </a:buClr>
              <a:buFontTx/>
              <a:buNone/>
            </a:pPr>
            <a:r>
              <a:rPr lang="en-US" sz="2400">
                <a:solidFill>
                  <a:schemeClr val="tx2"/>
                </a:solidFill>
                <a:latin typeface="Times New Roman" charset="0"/>
              </a:rPr>
              <a:t>Direct dissemination of research findings to policy analysts at national and regional levels, and to decision takers at study sites and areas with similar agroecological and market conditions</a:t>
            </a:r>
          </a:p>
          <a:p>
            <a:pPr>
              <a:lnSpc>
                <a:spcPct val="90000"/>
              </a:lnSpc>
              <a:buClr>
                <a:srgbClr val="FF0000"/>
              </a:buClr>
              <a:buFontTx/>
              <a:buNone/>
            </a:pPr>
            <a:r>
              <a:rPr lang="en-US" sz="2400">
                <a:solidFill>
                  <a:schemeClr val="tx2"/>
                </a:solidFill>
                <a:latin typeface="Times New Roman" charset="0"/>
              </a:rPr>
              <a:t>Provide an empirical basis for policy recommendations and implementation</a:t>
            </a:r>
          </a:p>
          <a:p>
            <a:pPr>
              <a:lnSpc>
                <a:spcPct val="90000"/>
              </a:lnSpc>
              <a:buClr>
                <a:srgbClr val="FF0000"/>
              </a:buClr>
              <a:buFontTx/>
              <a:buNone/>
            </a:pPr>
            <a:r>
              <a:rPr lang="en-US" sz="2400">
                <a:solidFill>
                  <a:schemeClr val="tx2"/>
                </a:solidFill>
                <a:latin typeface="Times New Roman" charset="0"/>
              </a:rPr>
              <a:t>Publications (English, French, Malagasy, Swahili)</a:t>
            </a:r>
          </a:p>
          <a:p>
            <a:pPr>
              <a:lnSpc>
                <a:spcPct val="90000"/>
              </a:lnSpc>
              <a:buClr>
                <a:srgbClr val="FF0000"/>
              </a:buClr>
              <a:buFontTx/>
              <a:buNone/>
            </a:pPr>
            <a:r>
              <a:rPr lang="en-US" sz="2400">
                <a:solidFill>
                  <a:schemeClr val="tx2"/>
                </a:solidFill>
                <a:latin typeface="Times New Roman" charset="0"/>
              </a:rPr>
              <a:t>Capacity building (FOFIFA, KARI)</a:t>
            </a:r>
          </a:p>
          <a:p>
            <a:pPr>
              <a:lnSpc>
                <a:spcPct val="90000"/>
              </a:lnSpc>
              <a:buClr>
                <a:srgbClr val="FF0000"/>
              </a:buClr>
              <a:buFontTx/>
              <a:buNone/>
            </a:pPr>
            <a:r>
              <a:rPr lang="en-US" sz="2400">
                <a:solidFill>
                  <a:schemeClr val="tx2"/>
                </a:solidFill>
                <a:latin typeface="Times New Roman" charset="0"/>
              </a:rPr>
              <a:t>Generate relevant data bases for future use</a:t>
            </a:r>
          </a:p>
        </p:txBody>
      </p:sp>
      <p:sp>
        <p:nvSpPr>
          <p:cNvPr id="22533" name="Text Box 5"/>
          <p:cNvSpPr txBox="1">
            <a:spLocks noChangeArrowheads="1"/>
          </p:cNvSpPr>
          <p:nvPr>
            <p:ph type="title"/>
          </p:nvPr>
        </p:nvSpPr>
        <p:spPr>
          <a:xfrm>
            <a:off x="1600200" y="762000"/>
            <a:ext cx="7772400" cy="1143000"/>
          </a:xfrm>
          <a:noFill/>
          <a:ln/>
        </p:spPr>
        <p:txBody>
          <a:bodyPr/>
          <a:lstStyle/>
          <a:p>
            <a:pPr eaLnBrk="0" hangingPunct="0">
              <a:lnSpc>
                <a:spcPct val="60000"/>
              </a:lnSpc>
            </a:pPr>
            <a:r>
              <a:rPr lang="en-GB" sz="2400" b="1">
                <a:effectLst>
                  <a:outerShdw blurRad="38100" dist="38100" dir="2700000" algn="tl">
                    <a:srgbClr val="C0C0C0"/>
                  </a:outerShdw>
                </a:effectLst>
                <a:latin typeface="Arial" charset="0"/>
              </a:rPr>
              <a:t>RURAL MARKETS, NATURAL CAPITAL AND</a:t>
            </a:r>
            <a:br>
              <a:rPr lang="en-GB" sz="2400" b="1">
                <a:effectLst>
                  <a:outerShdw blurRad="38100" dist="38100" dir="2700000" algn="tl">
                    <a:srgbClr val="C0C0C0"/>
                  </a:outerShdw>
                </a:effectLst>
                <a:latin typeface="Arial" charset="0"/>
              </a:rPr>
            </a:br>
            <a:r>
              <a:rPr lang="en-GB" sz="2400" b="1">
                <a:effectLst>
                  <a:outerShdw blurRad="38100" dist="38100" dir="2700000" algn="tl">
                    <a:srgbClr val="C0C0C0"/>
                  </a:outerShdw>
                </a:effectLst>
                <a:latin typeface="Arial" charset="0"/>
              </a:rPr>
              <a:t>DYNAMIC POVERTY TRAPS IN EAST AFRICA</a:t>
            </a:r>
            <a:r>
              <a:rPr lang="en-GB" sz="4000" b="1">
                <a:effectLst>
                  <a:outerShdw blurRad="38100" dist="38100" dir="2700000" algn="tl">
                    <a:srgbClr val="C0C0C0"/>
                  </a:outerShdw>
                </a:effectLst>
              </a:rPr>
              <a:t> </a:t>
            </a:r>
            <a:br>
              <a:rPr lang="en-GB" sz="4000" b="1">
                <a:effectLst>
                  <a:outerShdw blurRad="38100" dist="38100" dir="2700000" algn="tl">
                    <a:srgbClr val="C0C0C0"/>
                  </a:outerShdw>
                </a:effectLst>
              </a:rPr>
            </a:br>
            <a:endParaRPr lang="en-GB" sz="4000" b="1">
              <a:effectLst>
                <a:outerShdw blurRad="38100" dist="38100" dir="2700000" algn="tl">
                  <a:srgbClr val="C0C0C0"/>
                </a:outerShdw>
              </a:effectLst>
            </a:endParaRPr>
          </a:p>
        </p:txBody>
      </p:sp>
    </p:spTree>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1905000" y="609600"/>
            <a:ext cx="7239000" cy="1309688"/>
          </a:xfrm>
          <a:prstGeom prst="rect">
            <a:avLst/>
          </a:prstGeom>
          <a:noFill/>
          <a:ln w="9525">
            <a:noFill/>
            <a:miter lim="800000"/>
            <a:headEnd/>
            <a:tailEnd/>
          </a:ln>
          <a:effectLst/>
        </p:spPr>
        <p:txBody>
          <a:bodyPr>
            <a:spAutoFit/>
          </a:bodyPr>
          <a:lstStyle/>
          <a:p>
            <a:pPr algn="ctr"/>
            <a:r>
              <a:rPr lang="en-GB" sz="2400" b="1">
                <a:solidFill>
                  <a:schemeClr val="tx2"/>
                </a:solidFill>
                <a:effectLst>
                  <a:outerShdw blurRad="38100" dist="38100" dir="2700000" algn="tl">
                    <a:srgbClr val="C0C0C0"/>
                  </a:outerShdw>
                </a:effectLst>
              </a:rPr>
              <a:t>RURAL MARKETS, NATURAL CAPITAL AND</a:t>
            </a:r>
          </a:p>
          <a:p>
            <a:pPr algn="ctr"/>
            <a:r>
              <a:rPr lang="en-GB" sz="2400" b="1">
                <a:solidFill>
                  <a:schemeClr val="tx2"/>
                </a:solidFill>
                <a:effectLst>
                  <a:outerShdw blurRad="38100" dist="38100" dir="2700000" algn="tl">
                    <a:srgbClr val="C0C0C0"/>
                  </a:outerShdw>
                </a:effectLst>
              </a:rPr>
              <a:t>DYNAMIC POVERTY TRAPS IN EAST AFRICA </a:t>
            </a:r>
          </a:p>
          <a:p>
            <a:pPr algn="ctr"/>
            <a:endParaRPr lang="en-GB" sz="3200" b="1">
              <a:solidFill>
                <a:schemeClr val="tx2"/>
              </a:solidFill>
              <a:effectLst>
                <a:outerShdw blurRad="38100" dist="38100" dir="2700000" algn="tl">
                  <a:srgbClr val="C0C0C0"/>
                </a:outerShdw>
              </a:effectLst>
            </a:endParaRPr>
          </a:p>
        </p:txBody>
      </p:sp>
      <p:sp>
        <p:nvSpPr>
          <p:cNvPr id="10243" name="Text Box 3"/>
          <p:cNvSpPr txBox="1">
            <a:spLocks noChangeArrowheads="1"/>
          </p:cNvSpPr>
          <p:nvPr/>
        </p:nvSpPr>
        <p:spPr bwMode="auto">
          <a:xfrm>
            <a:off x="774700" y="4953000"/>
            <a:ext cx="7345363" cy="1006475"/>
          </a:xfrm>
          <a:prstGeom prst="rect">
            <a:avLst/>
          </a:prstGeom>
          <a:noFill/>
          <a:ln w="9525">
            <a:noFill/>
            <a:miter lim="800000"/>
            <a:headEnd/>
            <a:tailEnd/>
          </a:ln>
          <a:effectLst/>
        </p:spPr>
        <p:txBody>
          <a:bodyPr>
            <a:spAutoFit/>
          </a:bodyPr>
          <a:lstStyle/>
          <a:p>
            <a:pPr algn="ctr">
              <a:lnSpc>
                <a:spcPct val="125000"/>
              </a:lnSpc>
            </a:pPr>
            <a:endParaRPr lang="en-GB" sz="2400" b="1">
              <a:solidFill>
                <a:schemeClr val="hlink"/>
              </a:solidFill>
            </a:endParaRPr>
          </a:p>
          <a:p>
            <a:pPr algn="ctr">
              <a:lnSpc>
                <a:spcPct val="125000"/>
              </a:lnSpc>
            </a:pPr>
            <a:endParaRPr lang="en-GB" sz="2400" b="1">
              <a:solidFill>
                <a:schemeClr val="hlink"/>
              </a:solidFill>
            </a:endParaRPr>
          </a:p>
        </p:txBody>
      </p:sp>
      <p:sp>
        <p:nvSpPr>
          <p:cNvPr id="10244" name="Text Box 4"/>
          <p:cNvSpPr txBox="1">
            <a:spLocks noChangeArrowheads="1"/>
          </p:cNvSpPr>
          <p:nvPr/>
        </p:nvSpPr>
        <p:spPr bwMode="auto">
          <a:xfrm>
            <a:off x="2286000" y="1524000"/>
            <a:ext cx="5791200" cy="1004888"/>
          </a:xfrm>
          <a:prstGeom prst="rect">
            <a:avLst/>
          </a:prstGeom>
          <a:noFill/>
          <a:ln w="9525">
            <a:noFill/>
            <a:miter lim="800000"/>
            <a:headEnd/>
            <a:tailEnd/>
          </a:ln>
          <a:effectLst/>
        </p:spPr>
        <p:txBody>
          <a:bodyPr>
            <a:spAutoFit/>
          </a:bodyPr>
          <a:lstStyle/>
          <a:p>
            <a:pPr algn="ctr" eaLnBrk="1" hangingPunct="1">
              <a:spcBef>
                <a:spcPct val="50000"/>
              </a:spcBef>
            </a:pPr>
            <a:r>
              <a:rPr lang="en-US" sz="2400" b="1">
                <a:latin typeface="Times New Roman" charset="0"/>
              </a:rPr>
              <a:t>Timeline</a:t>
            </a:r>
          </a:p>
          <a:p>
            <a:pPr algn="ctr" eaLnBrk="1" hangingPunct="1">
              <a:spcBef>
                <a:spcPct val="50000"/>
              </a:spcBef>
            </a:pPr>
            <a:endParaRPr lang="en-US" sz="2400" b="1">
              <a:latin typeface="Times New Roman" charset="0"/>
            </a:endParaRPr>
          </a:p>
        </p:txBody>
      </p:sp>
      <p:graphicFrame>
        <p:nvGraphicFramePr>
          <p:cNvPr id="10323" name="Group 83"/>
          <p:cNvGraphicFramePr>
            <a:graphicFrameLocks noGrp="1"/>
          </p:cNvGraphicFramePr>
          <p:nvPr/>
        </p:nvGraphicFramePr>
        <p:xfrm>
          <a:off x="381000" y="1905000"/>
          <a:ext cx="8305800" cy="4972050"/>
        </p:xfrm>
        <a:graphic>
          <a:graphicData uri="http://schemas.openxmlformats.org/drawingml/2006/table">
            <a:tbl>
              <a:tblPr/>
              <a:tblGrid>
                <a:gridCol w="1676400"/>
                <a:gridCol w="2133600"/>
                <a:gridCol w="2362200"/>
                <a:gridCol w="2133600"/>
              </a:tblGrid>
              <a:tr h="777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Clarendon Condensed" pitchFamily="18" charset="0"/>
                        </a:rPr>
                        <a:t>Activity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Clarendon Condensed" pitchFamily="18" charset="0"/>
                        </a:rPr>
                        <a:t>2001-2</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Clarendon Condensed" pitchFamily="18" charset="0"/>
                        </a:rPr>
                        <a:t>2002-3</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Clarendon Condensed" pitchFamily="18" charset="0"/>
                        </a:rPr>
                        <a:t>2003-4</a:t>
                      </a:r>
                    </a:p>
                  </a:txBody>
                  <a:tcPr marL="45720" marR="4572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77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Clarendon Condensed" pitchFamily="18" charset="0"/>
                        </a:rPr>
                        <a:t>Research</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10000"/>
                        </a:spcBef>
                        <a:spcAft>
                          <a:spcPct val="0"/>
                        </a:spcAft>
                        <a:buClrTx/>
                        <a:buSzTx/>
                        <a:buFontTx/>
                        <a:buNone/>
                        <a:tabLst/>
                      </a:pPr>
                      <a:r>
                        <a:rPr kumimoji="0" lang="en-US" sz="1600" b="0" i="0" u="none" strike="noStrike" cap="none" normalizeH="0" baseline="0" smtClean="0">
                          <a:ln>
                            <a:noFill/>
                          </a:ln>
                          <a:solidFill>
                            <a:schemeClr val="tx1"/>
                          </a:solidFill>
                          <a:effectLst/>
                          <a:latin typeface="Clarendon Condensed" pitchFamily="18" charset="0"/>
                        </a:rPr>
                        <a:t>Field data collection at HH level</a:t>
                      </a:r>
                    </a:p>
                    <a:p>
                      <a:pPr marL="0" marR="0" lvl="0" indent="0" algn="l" defTabSz="914400" rtl="0" eaLnBrk="1" fontAlgn="base" latinLnBrk="0" hangingPunct="1">
                        <a:lnSpc>
                          <a:spcPct val="95000"/>
                        </a:lnSpc>
                        <a:spcBef>
                          <a:spcPct val="10000"/>
                        </a:spcBef>
                        <a:spcAft>
                          <a:spcPct val="0"/>
                        </a:spcAft>
                        <a:buClrTx/>
                        <a:buSzTx/>
                        <a:buFontTx/>
                        <a:buNone/>
                        <a:tabLst/>
                      </a:pPr>
                      <a:endParaRPr kumimoji="0" lang="en-US" sz="1600" b="0" i="0" u="none" strike="noStrike" cap="none" normalizeH="0" baseline="0" smtClean="0">
                        <a:ln>
                          <a:noFill/>
                        </a:ln>
                        <a:solidFill>
                          <a:schemeClr val="tx1"/>
                        </a:solidFill>
                        <a:effectLst/>
                        <a:latin typeface="Clarendon Condensed" pitchFamily="18" charset="0"/>
                      </a:endParaRPr>
                    </a:p>
                    <a:p>
                      <a:pPr marL="0" marR="0" lvl="0" indent="0" algn="l" defTabSz="914400" rtl="0" eaLnBrk="1" fontAlgn="base" latinLnBrk="0" hangingPunct="1">
                        <a:lnSpc>
                          <a:spcPct val="95000"/>
                        </a:lnSpc>
                        <a:spcBef>
                          <a:spcPct val="10000"/>
                        </a:spcBef>
                        <a:spcAft>
                          <a:spcPct val="0"/>
                        </a:spcAft>
                        <a:buClrTx/>
                        <a:buSzTx/>
                        <a:buFontTx/>
                        <a:buNone/>
                        <a:tabLst/>
                      </a:pPr>
                      <a:r>
                        <a:rPr kumimoji="0" lang="en-US" sz="1600" b="0" i="0" u="none" strike="noStrike" cap="none" normalizeH="0" baseline="0" smtClean="0">
                          <a:ln>
                            <a:noFill/>
                          </a:ln>
                          <a:solidFill>
                            <a:schemeClr val="tx1"/>
                          </a:solidFill>
                          <a:effectLst/>
                          <a:latin typeface="Clarendon Condensed" pitchFamily="18" charset="0"/>
                        </a:rPr>
                        <a:t>Oral history follow-up</a:t>
                      </a:r>
                    </a:p>
                    <a:p>
                      <a:pPr marL="0" marR="0" lvl="0" indent="0" algn="l" defTabSz="914400" rtl="0" eaLnBrk="1" fontAlgn="base" latinLnBrk="0" hangingPunct="1">
                        <a:lnSpc>
                          <a:spcPct val="95000"/>
                        </a:lnSpc>
                        <a:spcBef>
                          <a:spcPct val="10000"/>
                        </a:spcBef>
                        <a:spcAft>
                          <a:spcPct val="0"/>
                        </a:spcAft>
                        <a:buClrTx/>
                        <a:buSzTx/>
                        <a:buFontTx/>
                        <a:buNone/>
                        <a:tabLst/>
                      </a:pPr>
                      <a:endParaRPr kumimoji="0" lang="en-US" sz="1600" b="0" i="0" u="none" strike="noStrike" cap="none" normalizeH="0" baseline="0" smtClean="0">
                        <a:ln>
                          <a:noFill/>
                        </a:ln>
                        <a:solidFill>
                          <a:schemeClr val="tx1"/>
                        </a:solidFill>
                        <a:effectLst/>
                        <a:latin typeface="Clarendon Condensed" pitchFamily="18" charset="0"/>
                      </a:endParaRPr>
                    </a:p>
                    <a:p>
                      <a:pPr marL="0" marR="0" lvl="0" indent="0" algn="l" defTabSz="914400" rtl="0" eaLnBrk="1" fontAlgn="base" latinLnBrk="0" hangingPunct="1">
                        <a:lnSpc>
                          <a:spcPct val="95000"/>
                        </a:lnSpc>
                        <a:spcBef>
                          <a:spcPct val="10000"/>
                        </a:spcBef>
                        <a:spcAft>
                          <a:spcPct val="0"/>
                        </a:spcAft>
                        <a:buClrTx/>
                        <a:buSzTx/>
                        <a:buFontTx/>
                        <a:buNone/>
                        <a:tabLst/>
                      </a:pPr>
                      <a:r>
                        <a:rPr kumimoji="0" lang="en-US" sz="1600" b="0" i="0" u="none" strike="noStrike" cap="none" normalizeH="0" baseline="0" smtClean="0">
                          <a:ln>
                            <a:noFill/>
                          </a:ln>
                          <a:solidFill>
                            <a:schemeClr val="tx1"/>
                          </a:solidFill>
                          <a:effectLst/>
                          <a:latin typeface="Clarendon Condensed" pitchFamily="18" charset="0"/>
                        </a:rPr>
                        <a:t>Prototype model</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10000"/>
                        </a:spcBef>
                        <a:spcAft>
                          <a:spcPct val="0"/>
                        </a:spcAft>
                        <a:buClrTx/>
                        <a:buSzTx/>
                        <a:buFontTx/>
                        <a:buNone/>
                        <a:tabLst/>
                      </a:pPr>
                      <a:r>
                        <a:rPr kumimoji="0" lang="en-US" sz="1600" b="0" i="0" u="none" strike="noStrike" cap="none" normalizeH="0" baseline="0" smtClean="0">
                          <a:ln>
                            <a:noFill/>
                          </a:ln>
                          <a:solidFill>
                            <a:schemeClr val="tx1"/>
                          </a:solidFill>
                          <a:effectLst/>
                          <a:latin typeface="Clarendon Condensed" pitchFamily="18" charset="0"/>
                        </a:rPr>
                        <a:t>Complete oral histories</a:t>
                      </a:r>
                    </a:p>
                    <a:p>
                      <a:pPr marL="0" marR="0" lvl="0" indent="0" algn="l" defTabSz="914400" rtl="0" eaLnBrk="1" fontAlgn="base" latinLnBrk="0" hangingPunct="1">
                        <a:lnSpc>
                          <a:spcPct val="95000"/>
                        </a:lnSpc>
                        <a:spcBef>
                          <a:spcPct val="10000"/>
                        </a:spcBef>
                        <a:spcAft>
                          <a:spcPct val="0"/>
                        </a:spcAft>
                        <a:buClrTx/>
                        <a:buSzTx/>
                        <a:buFontTx/>
                        <a:buNone/>
                        <a:tabLst/>
                      </a:pPr>
                      <a:endParaRPr kumimoji="0" lang="en-US" sz="1600" b="0" i="0" u="none" strike="noStrike" cap="none" normalizeH="0" baseline="0" smtClean="0">
                        <a:ln>
                          <a:noFill/>
                        </a:ln>
                        <a:solidFill>
                          <a:schemeClr val="tx1"/>
                        </a:solidFill>
                        <a:effectLst/>
                        <a:latin typeface="Clarendon Condensed" pitchFamily="18" charset="0"/>
                      </a:endParaRPr>
                    </a:p>
                    <a:p>
                      <a:pPr marL="0" marR="0" lvl="0" indent="0" algn="l" defTabSz="914400" rtl="0" eaLnBrk="1" fontAlgn="base" latinLnBrk="0" hangingPunct="1">
                        <a:lnSpc>
                          <a:spcPct val="95000"/>
                        </a:lnSpc>
                        <a:spcBef>
                          <a:spcPct val="10000"/>
                        </a:spcBef>
                        <a:spcAft>
                          <a:spcPct val="0"/>
                        </a:spcAft>
                        <a:buClrTx/>
                        <a:buSzTx/>
                        <a:buFontTx/>
                        <a:buNone/>
                        <a:tabLst/>
                      </a:pPr>
                      <a:r>
                        <a:rPr kumimoji="0" lang="en-US" sz="1600" b="0" i="0" u="none" strike="noStrike" cap="none" normalizeH="0" baseline="0" smtClean="0">
                          <a:ln>
                            <a:noFill/>
                          </a:ln>
                          <a:solidFill>
                            <a:schemeClr val="tx1"/>
                          </a:solidFill>
                          <a:effectLst/>
                          <a:latin typeface="Clarendon Condensed" pitchFamily="18" charset="0"/>
                        </a:rPr>
                        <a:t>Estimation of poverty and soil dynamics</a:t>
                      </a:r>
                    </a:p>
                    <a:p>
                      <a:pPr marL="0" marR="0" lvl="0" indent="0" algn="l" defTabSz="914400" rtl="0" eaLnBrk="1" fontAlgn="base" latinLnBrk="0" hangingPunct="1">
                        <a:lnSpc>
                          <a:spcPct val="95000"/>
                        </a:lnSpc>
                        <a:spcBef>
                          <a:spcPct val="10000"/>
                        </a:spcBef>
                        <a:spcAft>
                          <a:spcPct val="0"/>
                        </a:spcAft>
                        <a:buClrTx/>
                        <a:buSzTx/>
                        <a:buFontTx/>
                        <a:buNone/>
                        <a:tabLst/>
                      </a:pPr>
                      <a:endParaRPr kumimoji="0" lang="en-US" sz="1600" b="0" i="0" u="none" strike="noStrike" cap="none" normalizeH="0" baseline="0" smtClean="0">
                        <a:ln>
                          <a:noFill/>
                        </a:ln>
                        <a:solidFill>
                          <a:schemeClr val="tx1"/>
                        </a:solidFill>
                        <a:effectLst/>
                        <a:latin typeface="Clarendon Condensed" pitchFamily="18" charset="0"/>
                      </a:endParaRPr>
                    </a:p>
                    <a:p>
                      <a:pPr marL="0" marR="0" lvl="0" indent="0" algn="l" defTabSz="914400" rtl="0" eaLnBrk="1" fontAlgn="base" latinLnBrk="0" hangingPunct="1">
                        <a:lnSpc>
                          <a:spcPct val="95000"/>
                        </a:lnSpc>
                        <a:spcBef>
                          <a:spcPct val="10000"/>
                        </a:spcBef>
                        <a:spcAft>
                          <a:spcPct val="0"/>
                        </a:spcAft>
                        <a:buClrTx/>
                        <a:buSzTx/>
                        <a:buFontTx/>
                        <a:buNone/>
                        <a:tabLst/>
                      </a:pPr>
                      <a:r>
                        <a:rPr kumimoji="0" lang="en-US" sz="1600" b="0" i="0" u="none" strike="noStrike" cap="none" normalizeH="0" baseline="0" smtClean="0">
                          <a:ln>
                            <a:noFill/>
                          </a:ln>
                          <a:solidFill>
                            <a:schemeClr val="tx1"/>
                          </a:solidFill>
                          <a:effectLst/>
                          <a:latin typeface="Clarendon Condensed" pitchFamily="18" charset="0"/>
                        </a:rPr>
                        <a:t>Model validation and calibration</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10000"/>
                        </a:spcBef>
                        <a:spcAft>
                          <a:spcPct val="0"/>
                        </a:spcAft>
                        <a:buClrTx/>
                        <a:buSzTx/>
                        <a:buFontTx/>
                        <a:buNone/>
                        <a:tabLst/>
                      </a:pPr>
                      <a:endParaRPr kumimoji="0" lang="en-US" sz="1600" b="0" i="0" u="none" strike="noStrike" cap="none" normalizeH="0" baseline="0" smtClean="0">
                        <a:ln>
                          <a:noFill/>
                        </a:ln>
                        <a:solidFill>
                          <a:schemeClr val="tx1"/>
                        </a:solidFill>
                        <a:effectLst/>
                        <a:latin typeface="Clarendon Condensed" pitchFamily="18" charset="0"/>
                      </a:endParaRPr>
                    </a:p>
                    <a:p>
                      <a:pPr marL="0" marR="0" lvl="0" indent="0" algn="l" defTabSz="914400" rtl="0" eaLnBrk="1" fontAlgn="base" latinLnBrk="0" hangingPunct="1">
                        <a:lnSpc>
                          <a:spcPct val="95000"/>
                        </a:lnSpc>
                        <a:spcBef>
                          <a:spcPct val="10000"/>
                        </a:spcBef>
                        <a:spcAft>
                          <a:spcPct val="0"/>
                        </a:spcAft>
                        <a:buClrTx/>
                        <a:buSzTx/>
                        <a:buFontTx/>
                        <a:buNone/>
                        <a:tabLst/>
                      </a:pPr>
                      <a:endParaRPr kumimoji="0" lang="en-US" sz="1600" b="0" i="0" u="none" strike="noStrike" cap="none" normalizeH="0" baseline="0" smtClean="0">
                        <a:ln>
                          <a:noFill/>
                        </a:ln>
                        <a:solidFill>
                          <a:schemeClr val="tx1"/>
                        </a:solidFill>
                        <a:effectLst/>
                        <a:latin typeface="Clarendon Condensed" pitchFamily="18" charset="0"/>
                      </a:endParaRPr>
                    </a:p>
                    <a:p>
                      <a:pPr marL="0" marR="0" lvl="0" indent="0" algn="l" defTabSz="914400" rtl="0" eaLnBrk="1" fontAlgn="base" latinLnBrk="0" hangingPunct="1">
                        <a:lnSpc>
                          <a:spcPct val="95000"/>
                        </a:lnSpc>
                        <a:spcBef>
                          <a:spcPct val="10000"/>
                        </a:spcBef>
                        <a:spcAft>
                          <a:spcPct val="0"/>
                        </a:spcAft>
                        <a:buClrTx/>
                        <a:buSzTx/>
                        <a:buFontTx/>
                        <a:buNone/>
                        <a:tabLst/>
                      </a:pPr>
                      <a:r>
                        <a:rPr kumimoji="0" lang="en-US" sz="1600" b="0" i="0" u="none" strike="noStrike" cap="none" normalizeH="0" baseline="0" smtClean="0">
                          <a:ln>
                            <a:noFill/>
                          </a:ln>
                          <a:solidFill>
                            <a:schemeClr val="tx1"/>
                          </a:solidFill>
                          <a:effectLst/>
                          <a:latin typeface="Clarendon Condensed" pitchFamily="18" charset="0"/>
                        </a:rPr>
                        <a:t>Simulation modeling of policy experiments</a:t>
                      </a:r>
                    </a:p>
                  </a:txBody>
                  <a:tcPr marL="45720" marR="457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62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Clarendon Condensed" pitchFamily="18" charset="0"/>
                        </a:rPr>
                        <a:t>Training</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10000"/>
                        </a:spcBef>
                        <a:spcAft>
                          <a:spcPct val="0"/>
                        </a:spcAft>
                        <a:buClrTx/>
                        <a:buSzTx/>
                        <a:buFontTx/>
                        <a:buNone/>
                        <a:tabLst/>
                      </a:pPr>
                      <a:r>
                        <a:rPr kumimoji="0" lang="en-US" sz="1600" b="0" i="0" u="none" strike="noStrike" cap="none" normalizeH="0" baseline="0" smtClean="0">
                          <a:ln>
                            <a:noFill/>
                          </a:ln>
                          <a:solidFill>
                            <a:schemeClr val="tx1"/>
                          </a:solidFill>
                          <a:effectLst/>
                          <a:latin typeface="Clarendon Condensed" pitchFamily="18" charset="0"/>
                        </a:rPr>
                        <a:t>Ph.D./post doc training</a:t>
                      </a:r>
                    </a:p>
                    <a:p>
                      <a:pPr marL="0" marR="0" lvl="0" indent="0" algn="l" defTabSz="914400" rtl="0" eaLnBrk="1" fontAlgn="base" latinLnBrk="0" hangingPunct="1">
                        <a:lnSpc>
                          <a:spcPct val="95000"/>
                        </a:lnSpc>
                        <a:spcBef>
                          <a:spcPct val="10000"/>
                        </a:spcBef>
                        <a:spcAft>
                          <a:spcPct val="0"/>
                        </a:spcAft>
                        <a:buClrTx/>
                        <a:buSzTx/>
                        <a:buFontTx/>
                        <a:buNone/>
                        <a:tabLst/>
                      </a:pPr>
                      <a:r>
                        <a:rPr kumimoji="0" lang="en-US" sz="1600" b="0" i="0" u="none" strike="noStrike" cap="none" normalizeH="0" baseline="0" smtClean="0">
                          <a:ln>
                            <a:noFill/>
                          </a:ln>
                          <a:solidFill>
                            <a:schemeClr val="tx1"/>
                          </a:solidFill>
                          <a:effectLst/>
                          <a:latin typeface="Clarendon Condensed" pitchFamily="18" charset="0"/>
                        </a:rPr>
                        <a:t>Bioeconomic modeling workshop</a:t>
                      </a:r>
                    </a:p>
                    <a:p>
                      <a:pPr marL="0" marR="0" lvl="0" indent="0" algn="l" defTabSz="914400" rtl="0" eaLnBrk="1" fontAlgn="base" latinLnBrk="0" hangingPunct="1">
                        <a:lnSpc>
                          <a:spcPct val="95000"/>
                        </a:lnSpc>
                        <a:spcBef>
                          <a:spcPct val="10000"/>
                        </a:spcBef>
                        <a:spcAft>
                          <a:spcPct val="0"/>
                        </a:spcAft>
                        <a:buClrTx/>
                        <a:buSzTx/>
                        <a:buFontTx/>
                        <a:buNone/>
                        <a:tabLst/>
                      </a:pPr>
                      <a:endParaRPr kumimoji="0" lang="en-US" sz="1600" b="0" i="0" u="none" strike="noStrike" cap="none" normalizeH="0" baseline="0" smtClean="0">
                        <a:ln>
                          <a:noFill/>
                        </a:ln>
                        <a:solidFill>
                          <a:schemeClr val="tx1"/>
                        </a:solidFill>
                        <a:effectLst/>
                        <a:latin typeface="Clarendon Condensed" pitchFamily="18" charset="0"/>
                      </a:endParaRP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10000"/>
                        </a:spcBef>
                        <a:spcAft>
                          <a:spcPct val="0"/>
                        </a:spcAft>
                        <a:buClrTx/>
                        <a:buSzTx/>
                        <a:buFontTx/>
                        <a:buNone/>
                        <a:tabLst/>
                      </a:pPr>
                      <a:r>
                        <a:rPr kumimoji="0" lang="en-US" sz="1600" b="0" i="0" u="none" strike="noStrike" cap="none" normalizeH="0" baseline="0" smtClean="0">
                          <a:ln>
                            <a:noFill/>
                          </a:ln>
                          <a:solidFill>
                            <a:schemeClr val="tx1"/>
                          </a:solidFill>
                          <a:effectLst/>
                          <a:latin typeface="Clarendon Condensed" pitchFamily="18" charset="0"/>
                        </a:rPr>
                        <a:t>Ph.D./post doc training</a:t>
                      </a:r>
                    </a:p>
                    <a:p>
                      <a:pPr marL="0" marR="0" lvl="0" indent="0" algn="l" defTabSz="914400" rtl="0" eaLnBrk="1" fontAlgn="base" latinLnBrk="0" hangingPunct="1">
                        <a:lnSpc>
                          <a:spcPct val="95000"/>
                        </a:lnSpc>
                        <a:spcBef>
                          <a:spcPct val="10000"/>
                        </a:spcBef>
                        <a:spcAft>
                          <a:spcPct val="0"/>
                        </a:spcAft>
                        <a:buClrTx/>
                        <a:buSzTx/>
                        <a:buFontTx/>
                        <a:buNone/>
                        <a:tabLst/>
                      </a:pPr>
                      <a:r>
                        <a:rPr kumimoji="0" lang="en-US" sz="1600" b="0" i="0" u="none" strike="noStrike" cap="none" normalizeH="0" baseline="0" smtClean="0">
                          <a:ln>
                            <a:noFill/>
                          </a:ln>
                          <a:solidFill>
                            <a:schemeClr val="tx1"/>
                          </a:solidFill>
                          <a:effectLst/>
                          <a:latin typeface="Clarendon Condensed" pitchFamily="18" charset="0"/>
                        </a:rPr>
                        <a:t>Bioeconomic modeling workshop</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10000"/>
                        </a:spcBef>
                        <a:spcAft>
                          <a:spcPct val="0"/>
                        </a:spcAft>
                        <a:buClrTx/>
                        <a:buSzTx/>
                        <a:buFontTx/>
                        <a:buNone/>
                        <a:tabLst/>
                      </a:pPr>
                      <a:r>
                        <a:rPr kumimoji="0" lang="en-US" sz="1600" b="0" i="0" u="none" strike="noStrike" cap="none" normalizeH="0" baseline="0" smtClean="0">
                          <a:ln>
                            <a:noFill/>
                          </a:ln>
                          <a:solidFill>
                            <a:schemeClr val="tx1"/>
                          </a:solidFill>
                          <a:effectLst/>
                          <a:latin typeface="Clarendon Condensed" pitchFamily="18" charset="0"/>
                        </a:rPr>
                        <a:t>Ph.D./post doc training</a:t>
                      </a:r>
                    </a:p>
                  </a:txBody>
                  <a:tcPr marL="45720" marR="457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77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Clarendon Condensed" pitchFamily="18" charset="0"/>
                        </a:rPr>
                        <a:t>Outreach</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10000"/>
                        </a:spcBef>
                        <a:spcAft>
                          <a:spcPct val="0"/>
                        </a:spcAft>
                        <a:buClrTx/>
                        <a:buSzTx/>
                        <a:buFontTx/>
                        <a:buNone/>
                        <a:tabLst/>
                      </a:pPr>
                      <a:r>
                        <a:rPr kumimoji="0" lang="en-US" sz="1600" b="0" i="0" u="none" strike="noStrike" cap="none" normalizeH="0" baseline="0" smtClean="0">
                          <a:ln>
                            <a:noFill/>
                          </a:ln>
                          <a:solidFill>
                            <a:schemeClr val="tx1"/>
                          </a:solidFill>
                          <a:effectLst/>
                          <a:latin typeface="Clarendon Condensed" pitchFamily="18" charset="0"/>
                        </a:rPr>
                        <a:t>Policy Brief on conceptual model</a:t>
                      </a:r>
                    </a:p>
                    <a:p>
                      <a:pPr marL="0" marR="0" lvl="0" indent="0" algn="l" defTabSz="914400" rtl="0" eaLnBrk="1" fontAlgn="base" latinLnBrk="0" hangingPunct="1">
                        <a:lnSpc>
                          <a:spcPct val="95000"/>
                        </a:lnSpc>
                        <a:spcBef>
                          <a:spcPct val="10000"/>
                        </a:spcBef>
                        <a:spcAft>
                          <a:spcPct val="0"/>
                        </a:spcAft>
                        <a:buClrTx/>
                        <a:buSzTx/>
                        <a:buFontTx/>
                        <a:buNone/>
                        <a:tabLst/>
                      </a:pPr>
                      <a:endParaRPr kumimoji="0" lang="en-US" sz="1600" b="0" i="0" u="none" strike="noStrike" cap="none" normalizeH="0" baseline="0" smtClean="0">
                        <a:ln>
                          <a:noFill/>
                        </a:ln>
                        <a:solidFill>
                          <a:schemeClr val="tx1"/>
                        </a:solidFill>
                        <a:effectLst/>
                        <a:latin typeface="Clarendon Condensed" pitchFamily="18" charset="0"/>
                      </a:endParaRPr>
                    </a:p>
                    <a:p>
                      <a:pPr marL="0" marR="0" lvl="0" indent="0" algn="l" defTabSz="914400" rtl="0" eaLnBrk="1" fontAlgn="base" latinLnBrk="0" hangingPunct="1">
                        <a:lnSpc>
                          <a:spcPct val="95000"/>
                        </a:lnSpc>
                        <a:spcBef>
                          <a:spcPct val="10000"/>
                        </a:spcBef>
                        <a:spcAft>
                          <a:spcPct val="0"/>
                        </a:spcAft>
                        <a:buClrTx/>
                        <a:buSzTx/>
                        <a:buFontTx/>
                        <a:buNone/>
                        <a:tabLst/>
                      </a:pPr>
                      <a:r>
                        <a:rPr kumimoji="0" lang="en-US" sz="1600" b="0" i="0" u="none" strike="noStrike" cap="none" normalizeH="0" baseline="0" smtClean="0">
                          <a:ln>
                            <a:noFill/>
                          </a:ln>
                          <a:solidFill>
                            <a:schemeClr val="tx1"/>
                          </a:solidFill>
                          <a:effectLst/>
                          <a:latin typeface="Clarendon Condensed" pitchFamily="18" charset="0"/>
                        </a:rPr>
                        <a:t>Stakeholder workshops</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10000"/>
                        </a:spcBef>
                        <a:spcAft>
                          <a:spcPct val="0"/>
                        </a:spcAft>
                        <a:buClrTx/>
                        <a:buSzTx/>
                        <a:buFontTx/>
                        <a:buNone/>
                        <a:tabLst/>
                      </a:pPr>
                      <a:r>
                        <a:rPr kumimoji="0" lang="en-US" sz="1600" b="0" i="0" u="none" strike="noStrike" cap="none" normalizeH="0" baseline="0" smtClean="0">
                          <a:ln>
                            <a:noFill/>
                          </a:ln>
                          <a:solidFill>
                            <a:schemeClr val="tx1"/>
                          </a:solidFill>
                          <a:effectLst/>
                          <a:latin typeface="Clarendon Condensed" pitchFamily="18" charset="0"/>
                        </a:rPr>
                        <a:t>Community and policymaker workshops</a:t>
                      </a:r>
                    </a:p>
                    <a:p>
                      <a:pPr marL="0" marR="0" lvl="0" indent="0" algn="l" defTabSz="914400" rtl="0" eaLnBrk="1" fontAlgn="base" latinLnBrk="0" hangingPunct="1">
                        <a:lnSpc>
                          <a:spcPct val="95000"/>
                        </a:lnSpc>
                        <a:spcBef>
                          <a:spcPct val="10000"/>
                        </a:spcBef>
                        <a:spcAft>
                          <a:spcPct val="0"/>
                        </a:spcAft>
                        <a:buClrTx/>
                        <a:buSzTx/>
                        <a:buFontTx/>
                        <a:buNone/>
                        <a:tabLst/>
                      </a:pPr>
                      <a:endParaRPr kumimoji="0" lang="en-US" sz="1600" b="0" i="0" u="none" strike="noStrike" cap="none" normalizeH="0" baseline="0" smtClean="0">
                        <a:ln>
                          <a:noFill/>
                        </a:ln>
                        <a:solidFill>
                          <a:schemeClr val="tx1"/>
                        </a:solidFill>
                        <a:effectLst/>
                        <a:latin typeface="Clarendon Condensed" pitchFamily="18" charset="0"/>
                      </a:endParaRPr>
                    </a:p>
                    <a:p>
                      <a:pPr marL="0" marR="0" lvl="0" indent="0" algn="l" defTabSz="914400" rtl="0" eaLnBrk="1" fontAlgn="base" latinLnBrk="0" hangingPunct="1">
                        <a:lnSpc>
                          <a:spcPct val="95000"/>
                        </a:lnSpc>
                        <a:spcBef>
                          <a:spcPct val="10000"/>
                        </a:spcBef>
                        <a:spcAft>
                          <a:spcPct val="0"/>
                        </a:spcAft>
                        <a:buClrTx/>
                        <a:buSzTx/>
                        <a:buFontTx/>
                        <a:buNone/>
                        <a:tabLst/>
                      </a:pPr>
                      <a:r>
                        <a:rPr kumimoji="0" lang="en-US" sz="1600" b="0" i="0" u="none" strike="noStrike" cap="none" normalizeH="0" baseline="0" smtClean="0">
                          <a:ln>
                            <a:noFill/>
                          </a:ln>
                          <a:solidFill>
                            <a:schemeClr val="tx1"/>
                          </a:solidFill>
                          <a:effectLst/>
                          <a:latin typeface="Clarendon Condensed" pitchFamily="18" charset="0"/>
                        </a:rPr>
                        <a:t>Policy Briefs</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10000"/>
                        </a:spcBef>
                        <a:spcAft>
                          <a:spcPct val="0"/>
                        </a:spcAft>
                        <a:buClrTx/>
                        <a:buSzTx/>
                        <a:buFontTx/>
                        <a:buNone/>
                        <a:tabLst/>
                      </a:pPr>
                      <a:r>
                        <a:rPr kumimoji="0" lang="en-US" sz="1600" b="0" i="0" u="none" strike="noStrike" cap="none" normalizeH="0" baseline="0" smtClean="0">
                          <a:ln>
                            <a:noFill/>
                          </a:ln>
                          <a:solidFill>
                            <a:schemeClr val="tx1"/>
                          </a:solidFill>
                          <a:effectLst/>
                          <a:latin typeface="Clarendon Condensed" pitchFamily="18" charset="0"/>
                        </a:rPr>
                        <a:t>Community and policymaker workshops</a:t>
                      </a:r>
                    </a:p>
                    <a:p>
                      <a:pPr marL="0" marR="0" lvl="0" indent="0" algn="l" defTabSz="914400" rtl="0" eaLnBrk="1" fontAlgn="base" latinLnBrk="0" hangingPunct="1">
                        <a:lnSpc>
                          <a:spcPct val="95000"/>
                        </a:lnSpc>
                        <a:spcBef>
                          <a:spcPct val="10000"/>
                        </a:spcBef>
                        <a:spcAft>
                          <a:spcPct val="0"/>
                        </a:spcAft>
                        <a:buClrTx/>
                        <a:buSzTx/>
                        <a:buFontTx/>
                        <a:buNone/>
                        <a:tabLst/>
                      </a:pPr>
                      <a:endParaRPr kumimoji="0" lang="en-US" sz="1600" b="0" i="0" u="none" strike="noStrike" cap="none" normalizeH="0" baseline="0" smtClean="0">
                        <a:ln>
                          <a:noFill/>
                        </a:ln>
                        <a:solidFill>
                          <a:schemeClr val="tx1"/>
                        </a:solidFill>
                        <a:effectLst/>
                        <a:latin typeface="Clarendon Condensed" pitchFamily="18" charset="0"/>
                      </a:endParaRPr>
                    </a:p>
                    <a:p>
                      <a:pPr marL="0" marR="0" lvl="0" indent="0" algn="l" defTabSz="914400" rtl="0" eaLnBrk="1" fontAlgn="base" latinLnBrk="0" hangingPunct="1">
                        <a:lnSpc>
                          <a:spcPct val="95000"/>
                        </a:lnSpc>
                        <a:spcBef>
                          <a:spcPct val="10000"/>
                        </a:spcBef>
                        <a:spcAft>
                          <a:spcPct val="0"/>
                        </a:spcAft>
                        <a:buClrTx/>
                        <a:buSzTx/>
                        <a:buFontTx/>
                        <a:buNone/>
                        <a:tabLst/>
                      </a:pPr>
                      <a:r>
                        <a:rPr kumimoji="0" lang="en-US" sz="1600" b="0" i="0" u="none" strike="noStrike" cap="none" normalizeH="0" baseline="0" smtClean="0">
                          <a:ln>
                            <a:noFill/>
                          </a:ln>
                          <a:solidFill>
                            <a:schemeClr val="tx1"/>
                          </a:solidFill>
                          <a:effectLst/>
                          <a:latin typeface="Clarendon Condensed" pitchFamily="18" charset="0"/>
                        </a:rPr>
                        <a:t>Policy Briefs</a:t>
                      </a:r>
                    </a:p>
                    <a:p>
                      <a:pPr marL="0" marR="0" lvl="0" indent="0" algn="l" defTabSz="914400" rtl="0" eaLnBrk="1" fontAlgn="base" latinLnBrk="0" hangingPunct="1">
                        <a:lnSpc>
                          <a:spcPct val="95000"/>
                        </a:lnSpc>
                        <a:spcBef>
                          <a:spcPct val="10000"/>
                        </a:spcBef>
                        <a:spcAft>
                          <a:spcPct val="0"/>
                        </a:spcAft>
                        <a:buClrTx/>
                        <a:buSzTx/>
                        <a:buFontTx/>
                        <a:buNone/>
                        <a:tabLst/>
                      </a:pPr>
                      <a:endParaRPr kumimoji="0" lang="en-US" sz="1600" b="0" i="0" u="none" strike="noStrike" cap="none" normalizeH="0" baseline="0" smtClean="0">
                        <a:ln>
                          <a:noFill/>
                        </a:ln>
                        <a:solidFill>
                          <a:schemeClr val="tx1"/>
                        </a:solidFill>
                        <a:effectLst/>
                        <a:latin typeface="Clarendon Condensed" pitchFamily="18" charset="0"/>
                      </a:endParaRPr>
                    </a:p>
                  </a:txBody>
                  <a:tcPr marL="45720" marR="457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1828800" y="304800"/>
            <a:ext cx="7088188" cy="819150"/>
          </a:xfrm>
        </p:spPr>
        <p:txBody>
          <a:bodyPr/>
          <a:lstStyle/>
          <a:p>
            <a:r>
              <a:rPr lang="en-GB" sz="2800" b="1">
                <a:latin typeface="Times New Roman" charset="0"/>
              </a:rPr>
              <a:t>Research Design</a:t>
            </a:r>
            <a:endParaRPr lang="en-US" sz="2800" b="1">
              <a:latin typeface="Times New Roman" charset="0"/>
            </a:endParaRPr>
          </a:p>
        </p:txBody>
      </p:sp>
      <p:sp>
        <p:nvSpPr>
          <p:cNvPr id="92163" name="Rectangle 3"/>
          <p:cNvSpPr>
            <a:spLocks noChangeArrowheads="1"/>
          </p:cNvSpPr>
          <p:nvPr/>
        </p:nvSpPr>
        <p:spPr bwMode="auto">
          <a:xfrm>
            <a:off x="2389188" y="1995488"/>
            <a:ext cx="5699125" cy="762000"/>
          </a:xfrm>
          <a:prstGeom prst="rect">
            <a:avLst/>
          </a:prstGeom>
          <a:noFill/>
          <a:ln w="9525">
            <a:noFill/>
            <a:miter lim="800000"/>
            <a:headEnd/>
            <a:tailEnd/>
          </a:ln>
          <a:effectLst/>
        </p:spPr>
        <p:txBody>
          <a:bodyPr>
            <a:spAutoFit/>
          </a:bodyPr>
          <a:lstStyle/>
          <a:p>
            <a:endParaRPr lang="en-US" sz="4400" i="1">
              <a:solidFill>
                <a:schemeClr val="tx2"/>
              </a:solidFill>
              <a:effectLst>
                <a:outerShdw blurRad="38100" dist="38100" dir="2700000" algn="tl">
                  <a:srgbClr val="C0C0C0"/>
                </a:outerShdw>
              </a:effectLst>
              <a:latin typeface="Times New Roman" charset="0"/>
            </a:endParaRPr>
          </a:p>
        </p:txBody>
      </p:sp>
      <p:sp>
        <p:nvSpPr>
          <p:cNvPr id="92164" name="Rectangle 4"/>
          <p:cNvSpPr>
            <a:spLocks noChangeArrowheads="1"/>
          </p:cNvSpPr>
          <p:nvPr/>
        </p:nvSpPr>
        <p:spPr bwMode="auto">
          <a:xfrm>
            <a:off x="1160463" y="1093788"/>
            <a:ext cx="3175" cy="4762"/>
          </a:xfrm>
          <a:prstGeom prst="rect">
            <a:avLst/>
          </a:prstGeom>
          <a:solidFill>
            <a:srgbClr val="000000"/>
          </a:solidFill>
          <a:ln w="9525">
            <a:noFill/>
            <a:miter lim="800000"/>
            <a:headEnd/>
            <a:tailEnd/>
          </a:ln>
        </p:spPr>
        <p:txBody>
          <a:bodyPr/>
          <a:lstStyle/>
          <a:p>
            <a:endParaRPr lang="en-US"/>
          </a:p>
        </p:txBody>
      </p:sp>
      <p:sp>
        <p:nvSpPr>
          <p:cNvPr id="92165" name="Rectangle 5"/>
          <p:cNvSpPr>
            <a:spLocks noChangeArrowheads="1"/>
          </p:cNvSpPr>
          <p:nvPr/>
        </p:nvSpPr>
        <p:spPr bwMode="auto">
          <a:xfrm>
            <a:off x="5576888" y="1157288"/>
            <a:ext cx="185737" cy="212725"/>
          </a:xfrm>
          <a:prstGeom prst="rect">
            <a:avLst/>
          </a:prstGeom>
          <a:noFill/>
          <a:ln w="9525">
            <a:noFill/>
            <a:miter lim="800000"/>
            <a:headEnd/>
            <a:tailEnd/>
          </a:ln>
        </p:spPr>
        <p:txBody>
          <a:bodyPr wrap="none" lIns="0" tIns="0" rIns="0" bIns="0">
            <a:spAutoFit/>
          </a:bodyPr>
          <a:lstStyle/>
          <a:p>
            <a:pPr marL="201613" indent="-201613" defTabSz="600075">
              <a:buClr>
                <a:srgbClr val="FF00FF"/>
              </a:buClr>
              <a:buFontTx/>
              <a:buChar char="•"/>
            </a:pPr>
            <a:endParaRPr lang="en-GB" sz="1400">
              <a:latin typeface="Times New Roman" charset="0"/>
            </a:endParaRPr>
          </a:p>
        </p:txBody>
      </p:sp>
      <p:sp>
        <p:nvSpPr>
          <p:cNvPr id="92166" name="Rectangle 6"/>
          <p:cNvSpPr>
            <a:spLocks noChangeArrowheads="1"/>
          </p:cNvSpPr>
          <p:nvPr/>
        </p:nvSpPr>
        <p:spPr bwMode="auto">
          <a:xfrm>
            <a:off x="2459038" y="2224088"/>
            <a:ext cx="187325" cy="212725"/>
          </a:xfrm>
          <a:prstGeom prst="rect">
            <a:avLst/>
          </a:prstGeom>
          <a:noFill/>
          <a:ln w="9525">
            <a:noFill/>
            <a:miter lim="800000"/>
            <a:headEnd/>
            <a:tailEnd/>
          </a:ln>
        </p:spPr>
        <p:txBody>
          <a:bodyPr wrap="none" lIns="0" tIns="0" rIns="0" bIns="0">
            <a:spAutoFit/>
          </a:bodyPr>
          <a:lstStyle/>
          <a:p>
            <a:pPr marL="201613" indent="-201613" defTabSz="600075">
              <a:buClr>
                <a:srgbClr val="FF00FF"/>
              </a:buClr>
              <a:buFontTx/>
              <a:buChar char="•"/>
            </a:pPr>
            <a:endParaRPr lang="en-GB" sz="1400">
              <a:latin typeface="Times New Roman" charset="0"/>
            </a:endParaRPr>
          </a:p>
        </p:txBody>
      </p:sp>
      <p:sp>
        <p:nvSpPr>
          <p:cNvPr id="92167" name="Rectangle 7"/>
          <p:cNvSpPr>
            <a:spLocks noChangeArrowheads="1"/>
          </p:cNvSpPr>
          <p:nvPr/>
        </p:nvSpPr>
        <p:spPr bwMode="auto">
          <a:xfrm>
            <a:off x="2459038" y="2552700"/>
            <a:ext cx="187325" cy="212725"/>
          </a:xfrm>
          <a:prstGeom prst="rect">
            <a:avLst/>
          </a:prstGeom>
          <a:noFill/>
          <a:ln w="9525">
            <a:noFill/>
            <a:miter lim="800000"/>
            <a:headEnd/>
            <a:tailEnd/>
          </a:ln>
        </p:spPr>
        <p:txBody>
          <a:bodyPr wrap="none" lIns="0" tIns="0" rIns="0" bIns="0">
            <a:spAutoFit/>
          </a:bodyPr>
          <a:lstStyle/>
          <a:p>
            <a:pPr marL="201613" indent="-201613" defTabSz="600075">
              <a:buClr>
                <a:srgbClr val="FF00FF"/>
              </a:buClr>
              <a:buFontTx/>
              <a:buChar char="•"/>
            </a:pPr>
            <a:endParaRPr lang="en-GB" sz="1400">
              <a:latin typeface="Times New Roman" charset="0"/>
            </a:endParaRPr>
          </a:p>
        </p:txBody>
      </p:sp>
      <p:sp>
        <p:nvSpPr>
          <p:cNvPr id="92168" name="Rectangle 8"/>
          <p:cNvSpPr>
            <a:spLocks noChangeArrowheads="1"/>
          </p:cNvSpPr>
          <p:nvPr/>
        </p:nvSpPr>
        <p:spPr bwMode="auto">
          <a:xfrm>
            <a:off x="2459038" y="3824288"/>
            <a:ext cx="187325" cy="212725"/>
          </a:xfrm>
          <a:prstGeom prst="rect">
            <a:avLst/>
          </a:prstGeom>
          <a:noFill/>
          <a:ln w="9525">
            <a:noFill/>
            <a:miter lim="800000"/>
            <a:headEnd/>
            <a:tailEnd/>
          </a:ln>
        </p:spPr>
        <p:txBody>
          <a:bodyPr wrap="none" lIns="0" tIns="0" rIns="0" bIns="0">
            <a:spAutoFit/>
          </a:bodyPr>
          <a:lstStyle/>
          <a:p>
            <a:pPr marL="201613" indent="-201613" defTabSz="600075">
              <a:buClr>
                <a:srgbClr val="FF00FF"/>
              </a:buClr>
              <a:buFontTx/>
              <a:buChar char="•"/>
            </a:pPr>
            <a:endParaRPr lang="en-GB" sz="1400">
              <a:latin typeface="Times New Roman" charset="0"/>
            </a:endParaRPr>
          </a:p>
        </p:txBody>
      </p:sp>
      <p:sp>
        <p:nvSpPr>
          <p:cNvPr id="92169" name="Rectangle 9"/>
          <p:cNvSpPr>
            <a:spLocks noChangeArrowheads="1"/>
          </p:cNvSpPr>
          <p:nvPr/>
        </p:nvSpPr>
        <p:spPr bwMode="auto">
          <a:xfrm>
            <a:off x="2459038" y="4357688"/>
            <a:ext cx="187325" cy="212725"/>
          </a:xfrm>
          <a:prstGeom prst="rect">
            <a:avLst/>
          </a:prstGeom>
          <a:noFill/>
          <a:ln w="9525">
            <a:noFill/>
            <a:miter lim="800000"/>
            <a:headEnd/>
            <a:tailEnd/>
          </a:ln>
        </p:spPr>
        <p:txBody>
          <a:bodyPr wrap="none" lIns="0" tIns="0" rIns="0" bIns="0">
            <a:spAutoFit/>
          </a:bodyPr>
          <a:lstStyle/>
          <a:p>
            <a:pPr marL="201613" indent="-201613" defTabSz="600075">
              <a:buClr>
                <a:srgbClr val="FF00FF"/>
              </a:buClr>
              <a:buFontTx/>
              <a:buChar char="•"/>
            </a:pPr>
            <a:endParaRPr lang="en-GB" sz="1400">
              <a:latin typeface="Times New Roman" charset="0"/>
            </a:endParaRPr>
          </a:p>
        </p:txBody>
      </p:sp>
      <p:sp>
        <p:nvSpPr>
          <p:cNvPr id="92170" name="Rectangle 10"/>
          <p:cNvSpPr>
            <a:spLocks noChangeArrowheads="1"/>
          </p:cNvSpPr>
          <p:nvPr/>
        </p:nvSpPr>
        <p:spPr bwMode="auto">
          <a:xfrm>
            <a:off x="3732213" y="1004888"/>
            <a:ext cx="185737" cy="212725"/>
          </a:xfrm>
          <a:prstGeom prst="rect">
            <a:avLst/>
          </a:prstGeom>
          <a:noFill/>
          <a:ln w="9525">
            <a:noFill/>
            <a:miter lim="800000"/>
            <a:headEnd/>
            <a:tailEnd/>
          </a:ln>
        </p:spPr>
        <p:txBody>
          <a:bodyPr wrap="none" lIns="0" tIns="0" rIns="0" bIns="0">
            <a:spAutoFit/>
          </a:bodyPr>
          <a:lstStyle/>
          <a:p>
            <a:pPr marL="201613" indent="-201613" defTabSz="600075">
              <a:buClr>
                <a:srgbClr val="FF00FF"/>
              </a:buClr>
              <a:buFontTx/>
              <a:buChar char="•"/>
            </a:pPr>
            <a:endParaRPr lang="en-GB" sz="1400">
              <a:latin typeface="Times New Roman" charset="0"/>
            </a:endParaRPr>
          </a:p>
        </p:txBody>
      </p:sp>
      <p:sp>
        <p:nvSpPr>
          <p:cNvPr id="92171" name="Rectangle 11"/>
          <p:cNvSpPr>
            <a:spLocks noChangeArrowheads="1"/>
          </p:cNvSpPr>
          <p:nvPr/>
        </p:nvSpPr>
        <p:spPr bwMode="auto">
          <a:xfrm>
            <a:off x="4084638" y="1462088"/>
            <a:ext cx="185737" cy="212725"/>
          </a:xfrm>
          <a:prstGeom prst="rect">
            <a:avLst/>
          </a:prstGeom>
          <a:noFill/>
          <a:ln w="9525">
            <a:noFill/>
            <a:miter lim="800000"/>
            <a:headEnd/>
            <a:tailEnd/>
          </a:ln>
        </p:spPr>
        <p:txBody>
          <a:bodyPr wrap="none" lIns="0" tIns="0" rIns="0" bIns="0">
            <a:spAutoFit/>
          </a:bodyPr>
          <a:lstStyle/>
          <a:p>
            <a:pPr marL="201613" indent="-201613" defTabSz="600075">
              <a:buClr>
                <a:srgbClr val="FF00FF"/>
              </a:buClr>
              <a:buFontTx/>
              <a:buChar char="•"/>
            </a:pPr>
            <a:endParaRPr lang="en-GB" sz="1400">
              <a:latin typeface="Times New Roman" charset="0"/>
            </a:endParaRPr>
          </a:p>
        </p:txBody>
      </p:sp>
      <p:sp>
        <p:nvSpPr>
          <p:cNvPr id="92172" name="Rectangle 12"/>
          <p:cNvSpPr>
            <a:spLocks noChangeArrowheads="1"/>
          </p:cNvSpPr>
          <p:nvPr/>
        </p:nvSpPr>
        <p:spPr bwMode="auto">
          <a:xfrm>
            <a:off x="4981575" y="2392363"/>
            <a:ext cx="185738" cy="212725"/>
          </a:xfrm>
          <a:prstGeom prst="rect">
            <a:avLst/>
          </a:prstGeom>
          <a:noFill/>
          <a:ln w="9525">
            <a:noFill/>
            <a:miter lim="800000"/>
            <a:headEnd/>
            <a:tailEnd/>
          </a:ln>
        </p:spPr>
        <p:txBody>
          <a:bodyPr wrap="none" lIns="0" tIns="0" rIns="0" bIns="0">
            <a:spAutoFit/>
          </a:bodyPr>
          <a:lstStyle/>
          <a:p>
            <a:pPr marL="201613" indent="-201613" defTabSz="600075">
              <a:buClr>
                <a:srgbClr val="FF00FF"/>
              </a:buClr>
              <a:buFontTx/>
              <a:buChar char="•"/>
            </a:pPr>
            <a:endParaRPr lang="en-GB" sz="1400">
              <a:latin typeface="Times New Roman" charset="0"/>
            </a:endParaRPr>
          </a:p>
        </p:txBody>
      </p:sp>
      <p:sp>
        <p:nvSpPr>
          <p:cNvPr id="92173" name="Rectangle 13"/>
          <p:cNvSpPr>
            <a:spLocks noChangeArrowheads="1"/>
          </p:cNvSpPr>
          <p:nvPr/>
        </p:nvSpPr>
        <p:spPr bwMode="auto">
          <a:xfrm>
            <a:off x="4981575" y="2741613"/>
            <a:ext cx="185738" cy="212725"/>
          </a:xfrm>
          <a:prstGeom prst="rect">
            <a:avLst/>
          </a:prstGeom>
          <a:noFill/>
          <a:ln w="9525">
            <a:noFill/>
            <a:miter lim="800000"/>
            <a:headEnd/>
            <a:tailEnd/>
          </a:ln>
        </p:spPr>
        <p:txBody>
          <a:bodyPr wrap="none" lIns="0" tIns="0" rIns="0" bIns="0">
            <a:spAutoFit/>
          </a:bodyPr>
          <a:lstStyle/>
          <a:p>
            <a:pPr marL="201613" indent="-201613" defTabSz="600075">
              <a:buClr>
                <a:srgbClr val="FF00FF"/>
              </a:buClr>
              <a:buFontTx/>
              <a:buChar char="•"/>
            </a:pPr>
            <a:endParaRPr lang="en-GB" sz="1400">
              <a:latin typeface="Times New Roman" charset="0"/>
            </a:endParaRPr>
          </a:p>
        </p:txBody>
      </p:sp>
      <p:sp>
        <p:nvSpPr>
          <p:cNvPr id="92174" name="Rectangle 14"/>
          <p:cNvSpPr>
            <a:spLocks noChangeArrowheads="1"/>
          </p:cNvSpPr>
          <p:nvPr/>
        </p:nvSpPr>
        <p:spPr bwMode="auto">
          <a:xfrm>
            <a:off x="4981575" y="3138488"/>
            <a:ext cx="185738" cy="212725"/>
          </a:xfrm>
          <a:prstGeom prst="rect">
            <a:avLst/>
          </a:prstGeom>
          <a:noFill/>
          <a:ln w="9525">
            <a:noFill/>
            <a:miter lim="800000"/>
            <a:headEnd/>
            <a:tailEnd/>
          </a:ln>
        </p:spPr>
        <p:txBody>
          <a:bodyPr wrap="none" lIns="0" tIns="0" rIns="0" bIns="0">
            <a:spAutoFit/>
          </a:bodyPr>
          <a:lstStyle/>
          <a:p>
            <a:pPr marL="201613" indent="-201613" defTabSz="600075">
              <a:buClr>
                <a:srgbClr val="FF00FF"/>
              </a:buClr>
              <a:buFontTx/>
              <a:buChar char="•"/>
            </a:pPr>
            <a:endParaRPr lang="en-GB" sz="1400">
              <a:latin typeface="Times New Roman" charset="0"/>
            </a:endParaRPr>
          </a:p>
        </p:txBody>
      </p:sp>
      <p:sp>
        <p:nvSpPr>
          <p:cNvPr id="92175" name="Rectangle 15"/>
          <p:cNvSpPr>
            <a:spLocks noChangeArrowheads="1"/>
          </p:cNvSpPr>
          <p:nvPr/>
        </p:nvSpPr>
        <p:spPr bwMode="auto">
          <a:xfrm>
            <a:off x="4991100" y="4586288"/>
            <a:ext cx="185738" cy="212725"/>
          </a:xfrm>
          <a:prstGeom prst="rect">
            <a:avLst/>
          </a:prstGeom>
          <a:noFill/>
          <a:ln w="9525">
            <a:noFill/>
            <a:miter lim="800000"/>
            <a:headEnd/>
            <a:tailEnd/>
          </a:ln>
        </p:spPr>
        <p:txBody>
          <a:bodyPr wrap="none" lIns="0" tIns="0" rIns="0" bIns="0">
            <a:spAutoFit/>
          </a:bodyPr>
          <a:lstStyle/>
          <a:p>
            <a:pPr marL="201613" indent="-201613" defTabSz="600075">
              <a:buClr>
                <a:srgbClr val="FF00FF"/>
              </a:buClr>
              <a:buFontTx/>
              <a:buChar char="•"/>
            </a:pPr>
            <a:endParaRPr lang="en-GB" sz="1400">
              <a:latin typeface="Times New Roman" charset="0"/>
            </a:endParaRPr>
          </a:p>
        </p:txBody>
      </p:sp>
      <p:sp>
        <p:nvSpPr>
          <p:cNvPr id="92176" name="Rectangle 16"/>
          <p:cNvSpPr>
            <a:spLocks noChangeArrowheads="1"/>
          </p:cNvSpPr>
          <p:nvPr/>
        </p:nvSpPr>
        <p:spPr bwMode="auto">
          <a:xfrm>
            <a:off x="4991100" y="4954588"/>
            <a:ext cx="185738" cy="212725"/>
          </a:xfrm>
          <a:prstGeom prst="rect">
            <a:avLst/>
          </a:prstGeom>
          <a:noFill/>
          <a:ln w="9525">
            <a:noFill/>
            <a:miter lim="800000"/>
            <a:headEnd/>
            <a:tailEnd/>
          </a:ln>
        </p:spPr>
        <p:txBody>
          <a:bodyPr wrap="none" lIns="0" tIns="0" rIns="0" bIns="0">
            <a:spAutoFit/>
          </a:bodyPr>
          <a:lstStyle/>
          <a:p>
            <a:pPr marL="201613" indent="-201613" defTabSz="600075">
              <a:buClr>
                <a:srgbClr val="FF00FF"/>
              </a:buClr>
              <a:buFontTx/>
              <a:buChar char="•"/>
            </a:pPr>
            <a:endParaRPr lang="en-GB" sz="1400">
              <a:latin typeface="Times New Roman" charset="0"/>
            </a:endParaRPr>
          </a:p>
        </p:txBody>
      </p:sp>
      <p:sp>
        <p:nvSpPr>
          <p:cNvPr id="92177" name="Rectangle 17"/>
          <p:cNvSpPr>
            <a:spLocks noChangeArrowheads="1"/>
          </p:cNvSpPr>
          <p:nvPr/>
        </p:nvSpPr>
        <p:spPr bwMode="auto">
          <a:xfrm>
            <a:off x="7148513" y="231775"/>
            <a:ext cx="1296987" cy="481013"/>
          </a:xfrm>
          <a:prstGeom prst="rect">
            <a:avLst/>
          </a:prstGeom>
          <a:noFill/>
          <a:ln w="9525">
            <a:noFill/>
            <a:miter lim="800000"/>
            <a:headEnd/>
            <a:tailEnd/>
          </a:ln>
        </p:spPr>
        <p:txBody>
          <a:bodyPr/>
          <a:lstStyle/>
          <a:p>
            <a:endParaRPr lang="en-US"/>
          </a:p>
        </p:txBody>
      </p:sp>
      <p:sp>
        <p:nvSpPr>
          <p:cNvPr id="92178" name="Rectangle 18"/>
          <p:cNvSpPr>
            <a:spLocks noChangeArrowheads="1"/>
          </p:cNvSpPr>
          <p:nvPr/>
        </p:nvSpPr>
        <p:spPr bwMode="auto">
          <a:xfrm>
            <a:off x="7248525" y="1103313"/>
            <a:ext cx="1211263" cy="481012"/>
          </a:xfrm>
          <a:prstGeom prst="rect">
            <a:avLst/>
          </a:prstGeom>
          <a:noFill/>
          <a:ln w="9525">
            <a:noFill/>
            <a:miter lim="800000"/>
            <a:headEnd/>
            <a:tailEnd/>
          </a:ln>
        </p:spPr>
        <p:txBody>
          <a:bodyPr/>
          <a:lstStyle/>
          <a:p>
            <a:endParaRPr lang="en-US"/>
          </a:p>
        </p:txBody>
      </p:sp>
      <p:sp>
        <p:nvSpPr>
          <p:cNvPr id="92179" name="Rectangle 19"/>
          <p:cNvSpPr>
            <a:spLocks noChangeArrowheads="1"/>
          </p:cNvSpPr>
          <p:nvPr/>
        </p:nvSpPr>
        <p:spPr bwMode="auto">
          <a:xfrm>
            <a:off x="7248525" y="2224088"/>
            <a:ext cx="1385888" cy="1700212"/>
          </a:xfrm>
          <a:prstGeom prst="rect">
            <a:avLst/>
          </a:prstGeom>
          <a:noFill/>
          <a:ln w="9525">
            <a:noFill/>
            <a:miter lim="800000"/>
            <a:headEnd/>
            <a:tailEnd/>
          </a:ln>
        </p:spPr>
        <p:txBody>
          <a:bodyPr/>
          <a:lstStyle/>
          <a:p>
            <a:endParaRPr lang="en-US"/>
          </a:p>
        </p:txBody>
      </p:sp>
      <p:sp>
        <p:nvSpPr>
          <p:cNvPr id="92180" name="Rectangle 20"/>
          <p:cNvSpPr>
            <a:spLocks noChangeArrowheads="1"/>
          </p:cNvSpPr>
          <p:nvPr/>
        </p:nvSpPr>
        <p:spPr bwMode="auto">
          <a:xfrm>
            <a:off x="7248525" y="2224088"/>
            <a:ext cx="1385888" cy="1700212"/>
          </a:xfrm>
          <a:prstGeom prst="rect">
            <a:avLst/>
          </a:prstGeom>
          <a:noFill/>
          <a:ln w="0">
            <a:noFill/>
            <a:miter lim="800000"/>
            <a:headEnd/>
            <a:tailEnd/>
          </a:ln>
        </p:spPr>
        <p:txBody>
          <a:bodyPr/>
          <a:lstStyle/>
          <a:p>
            <a:endParaRPr lang="en-US"/>
          </a:p>
        </p:txBody>
      </p:sp>
      <p:sp>
        <p:nvSpPr>
          <p:cNvPr id="92181" name="Rectangle 21"/>
          <p:cNvSpPr>
            <a:spLocks noChangeArrowheads="1"/>
          </p:cNvSpPr>
          <p:nvPr/>
        </p:nvSpPr>
        <p:spPr bwMode="auto">
          <a:xfrm>
            <a:off x="7248525" y="2224088"/>
            <a:ext cx="1389063" cy="1704975"/>
          </a:xfrm>
          <a:prstGeom prst="rect">
            <a:avLst/>
          </a:prstGeom>
          <a:noFill/>
          <a:ln w="9525">
            <a:noFill/>
            <a:miter lim="800000"/>
            <a:headEnd/>
            <a:tailEnd/>
          </a:ln>
        </p:spPr>
        <p:txBody>
          <a:bodyPr/>
          <a:lstStyle/>
          <a:p>
            <a:endParaRPr lang="en-US"/>
          </a:p>
        </p:txBody>
      </p:sp>
      <p:sp>
        <p:nvSpPr>
          <p:cNvPr id="92182" name="Rectangle 22"/>
          <p:cNvSpPr>
            <a:spLocks noChangeArrowheads="1"/>
          </p:cNvSpPr>
          <p:nvPr/>
        </p:nvSpPr>
        <p:spPr bwMode="auto">
          <a:xfrm>
            <a:off x="7248525" y="2224088"/>
            <a:ext cx="1385888" cy="1700212"/>
          </a:xfrm>
          <a:prstGeom prst="rect">
            <a:avLst/>
          </a:prstGeom>
          <a:noFill/>
          <a:ln w="9525">
            <a:noFill/>
            <a:miter lim="800000"/>
            <a:headEnd/>
            <a:tailEnd/>
          </a:ln>
        </p:spPr>
        <p:txBody>
          <a:bodyPr/>
          <a:lstStyle/>
          <a:p>
            <a:endParaRPr lang="en-US"/>
          </a:p>
        </p:txBody>
      </p:sp>
      <p:sp>
        <p:nvSpPr>
          <p:cNvPr id="92183" name="Rectangle 23"/>
          <p:cNvSpPr>
            <a:spLocks noChangeArrowheads="1"/>
          </p:cNvSpPr>
          <p:nvPr/>
        </p:nvSpPr>
        <p:spPr bwMode="auto">
          <a:xfrm>
            <a:off x="7550150" y="4510088"/>
            <a:ext cx="228600" cy="212725"/>
          </a:xfrm>
          <a:prstGeom prst="rect">
            <a:avLst/>
          </a:prstGeom>
          <a:noFill/>
          <a:ln w="9525">
            <a:noFill/>
            <a:miter lim="800000"/>
            <a:headEnd/>
            <a:tailEnd/>
          </a:ln>
        </p:spPr>
        <p:txBody>
          <a:bodyPr wrap="none" lIns="0" tIns="0" rIns="0" bIns="0">
            <a:spAutoFit/>
          </a:bodyPr>
          <a:lstStyle/>
          <a:p>
            <a:pPr marL="246063" indent="-246063" defTabSz="600075">
              <a:buClr>
                <a:srgbClr val="FF0000"/>
              </a:buClr>
              <a:buFont typeface="Wingdings" pitchFamily="2" charset="2"/>
              <a:buChar char=""/>
            </a:pPr>
            <a:endParaRPr lang="en-GB" sz="1400">
              <a:latin typeface="Times New Roman" charset="0"/>
            </a:endParaRPr>
          </a:p>
        </p:txBody>
      </p:sp>
      <p:sp>
        <p:nvSpPr>
          <p:cNvPr id="92184" name="Rectangle 24"/>
          <p:cNvSpPr>
            <a:spLocks noChangeArrowheads="1"/>
          </p:cNvSpPr>
          <p:nvPr/>
        </p:nvSpPr>
        <p:spPr bwMode="auto">
          <a:xfrm>
            <a:off x="7550150" y="4841875"/>
            <a:ext cx="228600" cy="212725"/>
          </a:xfrm>
          <a:prstGeom prst="rect">
            <a:avLst/>
          </a:prstGeom>
          <a:noFill/>
          <a:ln w="9525">
            <a:noFill/>
            <a:miter lim="800000"/>
            <a:headEnd/>
            <a:tailEnd/>
          </a:ln>
        </p:spPr>
        <p:txBody>
          <a:bodyPr wrap="none" lIns="0" tIns="0" rIns="0" bIns="0">
            <a:spAutoFit/>
          </a:bodyPr>
          <a:lstStyle/>
          <a:p>
            <a:pPr marL="246063" indent="-246063" defTabSz="600075">
              <a:buClr>
                <a:srgbClr val="FF0000"/>
              </a:buClr>
              <a:buFont typeface="Wingdings" pitchFamily="2" charset="2"/>
              <a:buChar char=""/>
            </a:pPr>
            <a:endParaRPr lang="en-GB" sz="1400">
              <a:latin typeface="Times New Roman" charset="0"/>
            </a:endParaRPr>
          </a:p>
        </p:txBody>
      </p:sp>
      <p:sp>
        <p:nvSpPr>
          <p:cNvPr id="92185" name="Rectangle 25"/>
          <p:cNvSpPr>
            <a:spLocks noChangeArrowheads="1"/>
          </p:cNvSpPr>
          <p:nvPr/>
        </p:nvSpPr>
        <p:spPr bwMode="auto">
          <a:xfrm>
            <a:off x="7550150" y="928688"/>
            <a:ext cx="177800" cy="212725"/>
          </a:xfrm>
          <a:prstGeom prst="rect">
            <a:avLst/>
          </a:prstGeom>
          <a:noFill/>
          <a:ln w="9525">
            <a:noFill/>
            <a:miter lim="800000"/>
            <a:headEnd/>
            <a:tailEnd/>
          </a:ln>
        </p:spPr>
        <p:txBody>
          <a:bodyPr wrap="none" lIns="0" tIns="0" rIns="0" bIns="0">
            <a:spAutoFit/>
          </a:bodyPr>
          <a:lstStyle/>
          <a:p>
            <a:pPr marL="190500" indent="-190500" defTabSz="600075">
              <a:buClr>
                <a:srgbClr val="FF0000"/>
              </a:buClr>
              <a:buFont typeface="Wingdings" pitchFamily="2" charset="2"/>
              <a:buChar char=""/>
            </a:pPr>
            <a:endParaRPr lang="en-GB" sz="1400">
              <a:latin typeface="Times New Roman" charset="0"/>
            </a:endParaRPr>
          </a:p>
        </p:txBody>
      </p:sp>
      <p:sp>
        <p:nvSpPr>
          <p:cNvPr id="92186" name="Rectangle 26"/>
          <p:cNvSpPr>
            <a:spLocks noChangeArrowheads="1"/>
          </p:cNvSpPr>
          <p:nvPr/>
        </p:nvSpPr>
        <p:spPr bwMode="auto">
          <a:xfrm>
            <a:off x="7550150" y="1277938"/>
            <a:ext cx="177800" cy="212725"/>
          </a:xfrm>
          <a:prstGeom prst="rect">
            <a:avLst/>
          </a:prstGeom>
          <a:noFill/>
          <a:ln w="9525">
            <a:noFill/>
            <a:miter lim="800000"/>
            <a:headEnd/>
            <a:tailEnd/>
          </a:ln>
        </p:spPr>
        <p:txBody>
          <a:bodyPr wrap="none" lIns="0" tIns="0" rIns="0" bIns="0">
            <a:spAutoFit/>
          </a:bodyPr>
          <a:lstStyle/>
          <a:p>
            <a:pPr marL="190500" indent="-190500" defTabSz="600075">
              <a:buClr>
                <a:srgbClr val="FF0000"/>
              </a:buClr>
              <a:buFont typeface="Wingdings" pitchFamily="2" charset="2"/>
              <a:buChar char=""/>
            </a:pPr>
            <a:endParaRPr lang="en-GB" sz="1400">
              <a:latin typeface="Times New Roman" charset="0"/>
            </a:endParaRPr>
          </a:p>
        </p:txBody>
      </p:sp>
      <p:sp>
        <p:nvSpPr>
          <p:cNvPr id="92187" name="Rectangle 27"/>
          <p:cNvSpPr>
            <a:spLocks noChangeArrowheads="1"/>
          </p:cNvSpPr>
          <p:nvPr/>
        </p:nvSpPr>
        <p:spPr bwMode="auto">
          <a:xfrm>
            <a:off x="7550150" y="2297113"/>
            <a:ext cx="2139950" cy="212725"/>
          </a:xfrm>
          <a:prstGeom prst="rect">
            <a:avLst/>
          </a:prstGeom>
          <a:noFill/>
          <a:ln w="9525">
            <a:noFill/>
            <a:miter lim="800000"/>
            <a:headEnd/>
            <a:tailEnd/>
          </a:ln>
        </p:spPr>
        <p:txBody>
          <a:bodyPr lIns="0" tIns="0" rIns="0" bIns="0">
            <a:spAutoFit/>
          </a:bodyPr>
          <a:lstStyle/>
          <a:p>
            <a:pPr marL="187325" indent="-187325" defTabSz="600075">
              <a:buClr>
                <a:srgbClr val="FF0000"/>
              </a:buClr>
              <a:buFont typeface="Wingdings" pitchFamily="2" charset="2"/>
              <a:buChar char=""/>
            </a:pPr>
            <a:endParaRPr lang="en-GB" sz="1400" b="1">
              <a:solidFill>
                <a:srgbClr val="000000"/>
              </a:solidFill>
              <a:latin typeface="Times New Roman" charset="0"/>
            </a:endParaRPr>
          </a:p>
        </p:txBody>
      </p:sp>
      <p:sp>
        <p:nvSpPr>
          <p:cNvPr id="92188" name="Rectangle 28"/>
          <p:cNvSpPr>
            <a:spLocks noChangeArrowheads="1"/>
          </p:cNvSpPr>
          <p:nvPr/>
        </p:nvSpPr>
        <p:spPr bwMode="auto">
          <a:xfrm>
            <a:off x="7550150" y="2757488"/>
            <a:ext cx="2187575" cy="212725"/>
          </a:xfrm>
          <a:prstGeom prst="rect">
            <a:avLst/>
          </a:prstGeom>
          <a:noFill/>
          <a:ln w="9525">
            <a:noFill/>
            <a:miter lim="800000"/>
            <a:headEnd/>
            <a:tailEnd/>
          </a:ln>
        </p:spPr>
        <p:txBody>
          <a:bodyPr lIns="0" tIns="0" rIns="0" bIns="0">
            <a:spAutoFit/>
          </a:bodyPr>
          <a:lstStyle/>
          <a:p>
            <a:pPr marL="187325" indent="-187325" defTabSz="600075">
              <a:buClr>
                <a:srgbClr val="FF0000"/>
              </a:buClr>
              <a:buFont typeface="Wingdings" pitchFamily="2" charset="2"/>
              <a:buChar char=""/>
            </a:pPr>
            <a:endParaRPr lang="en-GB" sz="1400" b="1">
              <a:solidFill>
                <a:srgbClr val="000000"/>
              </a:solidFill>
              <a:latin typeface="Times New Roman" charset="0"/>
            </a:endParaRPr>
          </a:p>
        </p:txBody>
      </p:sp>
      <p:sp>
        <p:nvSpPr>
          <p:cNvPr id="92189" name="Rectangle 29"/>
          <p:cNvSpPr>
            <a:spLocks noChangeArrowheads="1"/>
          </p:cNvSpPr>
          <p:nvPr/>
        </p:nvSpPr>
        <p:spPr bwMode="auto">
          <a:xfrm>
            <a:off x="7667625" y="3519488"/>
            <a:ext cx="2503488" cy="212725"/>
          </a:xfrm>
          <a:prstGeom prst="rect">
            <a:avLst/>
          </a:prstGeom>
          <a:noFill/>
          <a:ln w="9525">
            <a:noFill/>
            <a:miter lim="800000"/>
            <a:headEnd/>
            <a:tailEnd/>
          </a:ln>
        </p:spPr>
        <p:txBody>
          <a:bodyPr lIns="0" tIns="0" rIns="0" bIns="0">
            <a:spAutoFit/>
          </a:bodyPr>
          <a:lstStyle/>
          <a:p>
            <a:pPr marL="187325" indent="-187325" defTabSz="600075">
              <a:buClr>
                <a:srgbClr val="FF0000"/>
              </a:buClr>
              <a:buFont typeface="Wingdings" pitchFamily="2" charset="2"/>
              <a:buChar char=""/>
            </a:pPr>
            <a:endParaRPr lang="en-GB" sz="1400" b="1">
              <a:solidFill>
                <a:srgbClr val="000000"/>
              </a:solidFill>
              <a:latin typeface="Times New Roman" charset="0"/>
            </a:endParaRPr>
          </a:p>
        </p:txBody>
      </p:sp>
      <p:sp>
        <p:nvSpPr>
          <p:cNvPr id="92190" name="Rectangle 30"/>
          <p:cNvSpPr>
            <a:spLocks noChangeArrowheads="1"/>
          </p:cNvSpPr>
          <p:nvPr/>
        </p:nvSpPr>
        <p:spPr bwMode="auto">
          <a:xfrm>
            <a:off x="7550150" y="3154363"/>
            <a:ext cx="2276475" cy="212725"/>
          </a:xfrm>
          <a:prstGeom prst="rect">
            <a:avLst/>
          </a:prstGeom>
          <a:noFill/>
          <a:ln w="9525">
            <a:noFill/>
            <a:miter lim="800000"/>
            <a:headEnd/>
            <a:tailEnd/>
          </a:ln>
        </p:spPr>
        <p:txBody>
          <a:bodyPr lIns="0" tIns="0" rIns="0" bIns="0">
            <a:spAutoFit/>
          </a:bodyPr>
          <a:lstStyle/>
          <a:p>
            <a:pPr marL="187325" indent="-187325" defTabSz="600075">
              <a:buClr>
                <a:srgbClr val="FF0000"/>
              </a:buClr>
              <a:buFont typeface="Wingdings" pitchFamily="2" charset="2"/>
              <a:buChar char=""/>
            </a:pPr>
            <a:endParaRPr lang="en-GB" sz="1400" b="1">
              <a:solidFill>
                <a:srgbClr val="000000"/>
              </a:solidFill>
              <a:latin typeface="Times New Roman" charset="0"/>
            </a:endParaRPr>
          </a:p>
        </p:txBody>
      </p:sp>
      <p:sp>
        <p:nvSpPr>
          <p:cNvPr id="92191" name="Rectangle 31"/>
          <p:cNvSpPr>
            <a:spLocks noChangeArrowheads="1"/>
          </p:cNvSpPr>
          <p:nvPr/>
        </p:nvSpPr>
        <p:spPr bwMode="auto">
          <a:xfrm>
            <a:off x="1897063" y="1004888"/>
            <a:ext cx="6965950" cy="4673600"/>
          </a:xfrm>
          <a:prstGeom prst="rect">
            <a:avLst/>
          </a:prstGeom>
          <a:noFill/>
          <a:ln w="57150" cmpd="thickThin">
            <a:solidFill>
              <a:schemeClr val="tx1"/>
            </a:solidFill>
            <a:miter lim="800000"/>
            <a:headEnd/>
            <a:tailEnd/>
          </a:ln>
          <a:effectLst/>
        </p:spPr>
        <p:txBody>
          <a:bodyPr wrap="none" anchor="ctr"/>
          <a:lstStyle/>
          <a:p>
            <a:endParaRPr lang="en-US"/>
          </a:p>
        </p:txBody>
      </p:sp>
      <p:sp>
        <p:nvSpPr>
          <p:cNvPr id="92192" name="Line 32"/>
          <p:cNvSpPr>
            <a:spLocks noChangeShapeType="1"/>
          </p:cNvSpPr>
          <p:nvPr/>
        </p:nvSpPr>
        <p:spPr bwMode="auto">
          <a:xfrm>
            <a:off x="5203825" y="1004888"/>
            <a:ext cx="1588" cy="4724400"/>
          </a:xfrm>
          <a:prstGeom prst="line">
            <a:avLst/>
          </a:prstGeom>
          <a:noFill/>
          <a:ln w="38100">
            <a:solidFill>
              <a:schemeClr val="tx1"/>
            </a:solidFill>
            <a:round/>
            <a:headEnd/>
            <a:tailEnd/>
          </a:ln>
          <a:effectLst/>
        </p:spPr>
        <p:txBody>
          <a:bodyPr wrap="none" anchor="ctr"/>
          <a:lstStyle/>
          <a:p>
            <a:endParaRPr lang="en-US"/>
          </a:p>
        </p:txBody>
      </p:sp>
      <p:sp>
        <p:nvSpPr>
          <p:cNvPr id="92193" name="Line 33"/>
          <p:cNvSpPr>
            <a:spLocks noChangeShapeType="1"/>
          </p:cNvSpPr>
          <p:nvPr/>
        </p:nvSpPr>
        <p:spPr bwMode="auto">
          <a:xfrm flipV="1">
            <a:off x="1897063" y="3367088"/>
            <a:ext cx="6894512" cy="1587"/>
          </a:xfrm>
          <a:prstGeom prst="line">
            <a:avLst/>
          </a:prstGeom>
          <a:noFill/>
          <a:ln w="38100">
            <a:solidFill>
              <a:schemeClr val="tx1"/>
            </a:solidFill>
            <a:round/>
            <a:headEnd/>
            <a:tailEnd/>
          </a:ln>
          <a:effectLst/>
        </p:spPr>
        <p:txBody>
          <a:bodyPr wrap="none" anchor="ctr"/>
          <a:lstStyle/>
          <a:p>
            <a:endParaRPr lang="en-US"/>
          </a:p>
        </p:txBody>
      </p:sp>
      <p:sp>
        <p:nvSpPr>
          <p:cNvPr id="92194" name="Rectangle 34"/>
          <p:cNvSpPr>
            <a:spLocks noChangeArrowheads="1"/>
          </p:cNvSpPr>
          <p:nvPr/>
        </p:nvSpPr>
        <p:spPr bwMode="auto">
          <a:xfrm rot="16200000">
            <a:off x="-568325" y="3022600"/>
            <a:ext cx="2935288" cy="395288"/>
          </a:xfrm>
          <a:prstGeom prst="rect">
            <a:avLst/>
          </a:prstGeom>
          <a:noFill/>
          <a:ln w="9525">
            <a:noFill/>
            <a:miter lim="800000"/>
            <a:headEnd/>
            <a:tailEnd/>
          </a:ln>
        </p:spPr>
        <p:txBody>
          <a:bodyPr wrap="none" lIns="0" tIns="0" rIns="0" bIns="0">
            <a:spAutoFit/>
          </a:bodyPr>
          <a:lstStyle/>
          <a:p>
            <a:pPr defTabSz="600075"/>
            <a:r>
              <a:rPr lang="en-GB" sz="2800">
                <a:latin typeface="Times New Roman" charset="0"/>
              </a:rPr>
              <a:t>MARKET ACCESS</a:t>
            </a:r>
            <a:endParaRPr lang="en-GB" sz="2400">
              <a:latin typeface="Times New Roman" charset="0"/>
            </a:endParaRPr>
          </a:p>
        </p:txBody>
      </p:sp>
      <p:sp>
        <p:nvSpPr>
          <p:cNvPr id="92195" name="Rectangle 35"/>
          <p:cNvSpPr>
            <a:spLocks noChangeArrowheads="1"/>
          </p:cNvSpPr>
          <p:nvPr/>
        </p:nvSpPr>
        <p:spPr bwMode="auto">
          <a:xfrm rot="16200000">
            <a:off x="901700" y="6038851"/>
            <a:ext cx="244475" cy="0"/>
          </a:xfrm>
          <a:prstGeom prst="rect">
            <a:avLst/>
          </a:prstGeom>
          <a:noFill/>
          <a:ln w="9525">
            <a:noFill/>
            <a:miter lim="800000"/>
            <a:headEnd/>
            <a:tailEnd/>
          </a:ln>
        </p:spPr>
        <p:txBody>
          <a:bodyPr vert="eaVert" wrap="none" lIns="0" tIns="0" rIns="0" bIns="0">
            <a:spAutoFit/>
          </a:bodyPr>
          <a:lstStyle/>
          <a:p>
            <a:pPr defTabSz="600075"/>
            <a:endParaRPr lang="en-GB" sz="1600">
              <a:solidFill>
                <a:srgbClr val="0000FF"/>
              </a:solidFill>
              <a:latin typeface="Times New Roman" charset="0"/>
            </a:endParaRPr>
          </a:p>
        </p:txBody>
      </p:sp>
      <p:sp>
        <p:nvSpPr>
          <p:cNvPr id="92196" name="Rectangle 36"/>
          <p:cNvSpPr>
            <a:spLocks noChangeArrowheads="1"/>
          </p:cNvSpPr>
          <p:nvPr/>
        </p:nvSpPr>
        <p:spPr bwMode="auto">
          <a:xfrm rot="16200000">
            <a:off x="901700" y="5048251"/>
            <a:ext cx="244475" cy="0"/>
          </a:xfrm>
          <a:prstGeom prst="rect">
            <a:avLst/>
          </a:prstGeom>
          <a:noFill/>
          <a:ln w="9525">
            <a:noFill/>
            <a:miter lim="800000"/>
            <a:headEnd/>
            <a:tailEnd/>
          </a:ln>
        </p:spPr>
        <p:txBody>
          <a:bodyPr vert="eaVert" wrap="none" lIns="0" tIns="0" rIns="0" bIns="0">
            <a:spAutoFit/>
          </a:bodyPr>
          <a:lstStyle/>
          <a:p>
            <a:pPr defTabSz="600075"/>
            <a:endParaRPr lang="en-GB" sz="1600">
              <a:solidFill>
                <a:srgbClr val="0000FF"/>
              </a:solidFill>
              <a:latin typeface="Times New Roman" charset="0"/>
            </a:endParaRPr>
          </a:p>
        </p:txBody>
      </p:sp>
      <p:sp>
        <p:nvSpPr>
          <p:cNvPr id="92197" name="Rectangle 37"/>
          <p:cNvSpPr>
            <a:spLocks noChangeArrowheads="1"/>
          </p:cNvSpPr>
          <p:nvPr/>
        </p:nvSpPr>
        <p:spPr bwMode="auto">
          <a:xfrm rot="16200000">
            <a:off x="901700" y="3681413"/>
            <a:ext cx="244475" cy="0"/>
          </a:xfrm>
          <a:prstGeom prst="rect">
            <a:avLst/>
          </a:prstGeom>
          <a:noFill/>
          <a:ln w="9525">
            <a:noFill/>
            <a:miter lim="800000"/>
            <a:headEnd/>
            <a:tailEnd/>
          </a:ln>
        </p:spPr>
        <p:txBody>
          <a:bodyPr vert="eaVert" wrap="none" lIns="0" tIns="0" rIns="0" bIns="0">
            <a:spAutoFit/>
          </a:bodyPr>
          <a:lstStyle/>
          <a:p>
            <a:pPr defTabSz="600075"/>
            <a:endParaRPr lang="en-GB" sz="1600">
              <a:solidFill>
                <a:srgbClr val="0000FF"/>
              </a:solidFill>
              <a:latin typeface="Times New Roman" charset="0"/>
            </a:endParaRPr>
          </a:p>
        </p:txBody>
      </p:sp>
      <p:sp>
        <p:nvSpPr>
          <p:cNvPr id="92198" name="Rectangle 38"/>
          <p:cNvSpPr>
            <a:spLocks noChangeArrowheads="1"/>
          </p:cNvSpPr>
          <p:nvPr/>
        </p:nvSpPr>
        <p:spPr bwMode="auto">
          <a:xfrm rot="16200000">
            <a:off x="901700" y="2620963"/>
            <a:ext cx="244475" cy="0"/>
          </a:xfrm>
          <a:prstGeom prst="rect">
            <a:avLst/>
          </a:prstGeom>
          <a:noFill/>
          <a:ln w="9525">
            <a:noFill/>
            <a:miter lim="800000"/>
            <a:headEnd/>
            <a:tailEnd/>
          </a:ln>
        </p:spPr>
        <p:txBody>
          <a:bodyPr vert="eaVert" wrap="none" lIns="0" tIns="0" rIns="0" bIns="0">
            <a:spAutoFit/>
          </a:bodyPr>
          <a:lstStyle/>
          <a:p>
            <a:pPr defTabSz="600075"/>
            <a:endParaRPr lang="en-GB" sz="1600">
              <a:solidFill>
                <a:srgbClr val="0000FF"/>
              </a:solidFill>
              <a:latin typeface="Times New Roman" charset="0"/>
            </a:endParaRPr>
          </a:p>
        </p:txBody>
      </p:sp>
      <p:grpSp>
        <p:nvGrpSpPr>
          <p:cNvPr id="92199" name="Group 39"/>
          <p:cNvGrpSpPr>
            <a:grpSpLocks/>
          </p:cNvGrpSpPr>
          <p:nvPr/>
        </p:nvGrpSpPr>
        <p:grpSpPr bwMode="auto">
          <a:xfrm rot="-10800000">
            <a:off x="1093788" y="1690688"/>
            <a:ext cx="100012" cy="358775"/>
            <a:chOff x="401" y="7780"/>
            <a:chExt cx="96" cy="606"/>
          </a:xfrm>
        </p:grpSpPr>
        <p:sp>
          <p:nvSpPr>
            <p:cNvPr id="92200" name="Line 40"/>
            <p:cNvSpPr>
              <a:spLocks noChangeShapeType="1"/>
            </p:cNvSpPr>
            <p:nvPr/>
          </p:nvSpPr>
          <p:spPr bwMode="auto">
            <a:xfrm>
              <a:off x="452" y="7780"/>
              <a:ext cx="1" cy="520"/>
            </a:xfrm>
            <a:prstGeom prst="line">
              <a:avLst/>
            </a:prstGeom>
            <a:noFill/>
            <a:ln w="15875">
              <a:solidFill>
                <a:srgbClr val="000000"/>
              </a:solidFill>
              <a:round/>
              <a:headEnd/>
              <a:tailEnd/>
            </a:ln>
          </p:spPr>
          <p:txBody>
            <a:bodyPr/>
            <a:lstStyle/>
            <a:p>
              <a:endParaRPr lang="en-US"/>
            </a:p>
          </p:txBody>
        </p:sp>
        <p:sp>
          <p:nvSpPr>
            <p:cNvPr id="92201" name="Freeform 41"/>
            <p:cNvSpPr>
              <a:spLocks/>
            </p:cNvSpPr>
            <p:nvPr/>
          </p:nvSpPr>
          <p:spPr bwMode="auto">
            <a:xfrm>
              <a:off x="401" y="8290"/>
              <a:ext cx="96" cy="96"/>
            </a:xfrm>
            <a:custGeom>
              <a:avLst/>
              <a:gdLst/>
              <a:ahLst/>
              <a:cxnLst>
                <a:cxn ang="0">
                  <a:pos x="0" y="0"/>
                </a:cxn>
                <a:cxn ang="0">
                  <a:pos x="51" y="96"/>
                </a:cxn>
                <a:cxn ang="0">
                  <a:pos x="96" y="0"/>
                </a:cxn>
                <a:cxn ang="0">
                  <a:pos x="0" y="0"/>
                </a:cxn>
              </a:cxnLst>
              <a:rect l="0" t="0" r="r" b="b"/>
              <a:pathLst>
                <a:path w="96" h="96">
                  <a:moveTo>
                    <a:pt x="0" y="0"/>
                  </a:moveTo>
                  <a:lnTo>
                    <a:pt x="51" y="96"/>
                  </a:lnTo>
                  <a:lnTo>
                    <a:pt x="96" y="0"/>
                  </a:lnTo>
                  <a:lnTo>
                    <a:pt x="0" y="0"/>
                  </a:lnTo>
                  <a:close/>
                </a:path>
              </a:pathLst>
            </a:custGeom>
            <a:noFill/>
            <a:ln w="9525">
              <a:noFill/>
              <a:round/>
              <a:headEnd/>
              <a:tailEnd/>
            </a:ln>
          </p:spPr>
          <p:txBody>
            <a:bodyPr/>
            <a:lstStyle/>
            <a:p>
              <a:endParaRPr lang="en-US"/>
            </a:p>
          </p:txBody>
        </p:sp>
      </p:grpSp>
      <p:sp>
        <p:nvSpPr>
          <p:cNvPr id="92202" name="Text Box 42"/>
          <p:cNvSpPr txBox="1">
            <a:spLocks noChangeArrowheads="1"/>
          </p:cNvSpPr>
          <p:nvPr/>
        </p:nvSpPr>
        <p:spPr bwMode="auto">
          <a:xfrm>
            <a:off x="4473575" y="6038850"/>
            <a:ext cx="171450" cy="274638"/>
          </a:xfrm>
          <a:prstGeom prst="rect">
            <a:avLst/>
          </a:prstGeom>
          <a:noFill/>
          <a:ln w="9525">
            <a:noFill/>
            <a:miter lim="800000"/>
            <a:headEnd/>
            <a:tailEnd/>
          </a:ln>
          <a:effectLst/>
        </p:spPr>
        <p:txBody>
          <a:bodyPr wrap="none">
            <a:spAutoFit/>
          </a:bodyPr>
          <a:lstStyle/>
          <a:p>
            <a:endParaRPr lang="en-GB" sz="1200">
              <a:latin typeface="Times New Roman" charset="0"/>
            </a:endParaRPr>
          </a:p>
        </p:txBody>
      </p:sp>
      <p:sp>
        <p:nvSpPr>
          <p:cNvPr id="92203" name="Text Box 43"/>
          <p:cNvSpPr txBox="1">
            <a:spLocks noChangeArrowheads="1"/>
          </p:cNvSpPr>
          <p:nvPr/>
        </p:nvSpPr>
        <p:spPr bwMode="auto">
          <a:xfrm>
            <a:off x="2319338" y="6038850"/>
            <a:ext cx="169862" cy="274638"/>
          </a:xfrm>
          <a:prstGeom prst="rect">
            <a:avLst/>
          </a:prstGeom>
          <a:noFill/>
          <a:ln w="9525">
            <a:noFill/>
            <a:miter lim="800000"/>
            <a:headEnd/>
            <a:tailEnd/>
          </a:ln>
          <a:effectLst/>
        </p:spPr>
        <p:txBody>
          <a:bodyPr wrap="none">
            <a:spAutoFit/>
          </a:bodyPr>
          <a:lstStyle/>
          <a:p>
            <a:endParaRPr lang="en-GB" sz="1200">
              <a:latin typeface="Times New Roman" charset="0"/>
            </a:endParaRPr>
          </a:p>
        </p:txBody>
      </p:sp>
      <p:sp>
        <p:nvSpPr>
          <p:cNvPr id="92204" name="Text Box 44"/>
          <p:cNvSpPr txBox="1">
            <a:spLocks noChangeArrowheads="1"/>
          </p:cNvSpPr>
          <p:nvPr/>
        </p:nvSpPr>
        <p:spPr bwMode="auto">
          <a:xfrm>
            <a:off x="8675688" y="6037263"/>
            <a:ext cx="171450" cy="274637"/>
          </a:xfrm>
          <a:prstGeom prst="rect">
            <a:avLst/>
          </a:prstGeom>
          <a:noFill/>
          <a:ln w="9525">
            <a:noFill/>
            <a:miter lim="800000"/>
            <a:headEnd/>
            <a:tailEnd/>
          </a:ln>
          <a:effectLst/>
        </p:spPr>
        <p:txBody>
          <a:bodyPr wrap="none">
            <a:spAutoFit/>
          </a:bodyPr>
          <a:lstStyle/>
          <a:p>
            <a:endParaRPr lang="en-GB" sz="1200">
              <a:latin typeface="Times New Roman" charset="0"/>
            </a:endParaRPr>
          </a:p>
        </p:txBody>
      </p:sp>
      <p:sp>
        <p:nvSpPr>
          <p:cNvPr id="92205" name="Line 45"/>
          <p:cNvSpPr>
            <a:spLocks noChangeShapeType="1"/>
          </p:cNvSpPr>
          <p:nvPr/>
        </p:nvSpPr>
        <p:spPr bwMode="auto">
          <a:xfrm>
            <a:off x="1897063" y="5576888"/>
            <a:ext cx="1587" cy="685800"/>
          </a:xfrm>
          <a:prstGeom prst="line">
            <a:avLst/>
          </a:prstGeom>
          <a:noFill/>
          <a:ln w="9525">
            <a:solidFill>
              <a:schemeClr val="tx1"/>
            </a:solidFill>
            <a:round/>
            <a:headEnd/>
            <a:tailEnd/>
          </a:ln>
          <a:effectLst/>
        </p:spPr>
        <p:txBody>
          <a:bodyPr wrap="none" anchor="ctr"/>
          <a:lstStyle/>
          <a:p>
            <a:endParaRPr lang="en-US"/>
          </a:p>
        </p:txBody>
      </p:sp>
      <p:sp>
        <p:nvSpPr>
          <p:cNvPr id="92206" name="Line 46"/>
          <p:cNvSpPr>
            <a:spLocks noChangeShapeType="1"/>
          </p:cNvSpPr>
          <p:nvPr/>
        </p:nvSpPr>
        <p:spPr bwMode="auto">
          <a:xfrm>
            <a:off x="8863013" y="5653088"/>
            <a:ext cx="1587" cy="685800"/>
          </a:xfrm>
          <a:prstGeom prst="line">
            <a:avLst/>
          </a:prstGeom>
          <a:noFill/>
          <a:ln w="9525">
            <a:solidFill>
              <a:schemeClr val="tx1"/>
            </a:solidFill>
            <a:round/>
            <a:headEnd/>
            <a:tailEnd/>
          </a:ln>
          <a:effectLst/>
        </p:spPr>
        <p:txBody>
          <a:bodyPr wrap="none" anchor="ctr"/>
          <a:lstStyle/>
          <a:p>
            <a:endParaRPr lang="en-US"/>
          </a:p>
        </p:txBody>
      </p:sp>
      <p:sp>
        <p:nvSpPr>
          <p:cNvPr id="92207" name="Line 47"/>
          <p:cNvSpPr>
            <a:spLocks noChangeShapeType="1"/>
          </p:cNvSpPr>
          <p:nvPr/>
        </p:nvSpPr>
        <p:spPr bwMode="auto">
          <a:xfrm>
            <a:off x="1897063" y="6262688"/>
            <a:ext cx="6924675" cy="1587"/>
          </a:xfrm>
          <a:prstGeom prst="line">
            <a:avLst/>
          </a:prstGeom>
          <a:noFill/>
          <a:ln w="9525">
            <a:solidFill>
              <a:schemeClr val="tx1"/>
            </a:solidFill>
            <a:round/>
            <a:headEnd/>
            <a:tailEnd/>
          </a:ln>
          <a:effectLst/>
        </p:spPr>
        <p:txBody>
          <a:bodyPr wrap="none" anchor="ctr"/>
          <a:lstStyle/>
          <a:p>
            <a:endParaRPr lang="en-US"/>
          </a:p>
        </p:txBody>
      </p:sp>
      <p:grpSp>
        <p:nvGrpSpPr>
          <p:cNvPr id="92208" name="Group 48"/>
          <p:cNvGrpSpPr>
            <a:grpSpLocks/>
          </p:cNvGrpSpPr>
          <p:nvPr/>
        </p:nvGrpSpPr>
        <p:grpSpPr bwMode="auto">
          <a:xfrm>
            <a:off x="1897063" y="5653088"/>
            <a:ext cx="6500812" cy="457200"/>
            <a:chOff x="1180" y="3747"/>
            <a:chExt cx="3155" cy="352"/>
          </a:xfrm>
        </p:grpSpPr>
        <p:sp>
          <p:nvSpPr>
            <p:cNvPr id="92209" name="Text Box 49"/>
            <p:cNvSpPr txBox="1">
              <a:spLocks noChangeArrowheads="1"/>
            </p:cNvSpPr>
            <p:nvPr/>
          </p:nvSpPr>
          <p:spPr bwMode="auto">
            <a:xfrm>
              <a:off x="1846" y="3747"/>
              <a:ext cx="400" cy="352"/>
            </a:xfrm>
            <a:prstGeom prst="rect">
              <a:avLst/>
            </a:prstGeom>
            <a:noFill/>
            <a:ln w="9525">
              <a:noFill/>
              <a:miter lim="800000"/>
              <a:headEnd/>
              <a:tailEnd/>
            </a:ln>
            <a:effectLst/>
          </p:spPr>
          <p:txBody>
            <a:bodyPr wrap="none">
              <a:spAutoFit/>
            </a:bodyPr>
            <a:lstStyle/>
            <a:p>
              <a:r>
                <a:rPr lang="en-GB" sz="2400" b="1">
                  <a:latin typeface="Times New Roman" charset="0"/>
                </a:rPr>
                <a:t>Drier</a:t>
              </a:r>
            </a:p>
          </p:txBody>
        </p:sp>
        <p:sp>
          <p:nvSpPr>
            <p:cNvPr id="92210" name="Text Box 50"/>
            <p:cNvSpPr txBox="1">
              <a:spLocks noChangeArrowheads="1"/>
            </p:cNvSpPr>
            <p:nvPr/>
          </p:nvSpPr>
          <p:spPr bwMode="auto">
            <a:xfrm>
              <a:off x="1180" y="3837"/>
              <a:ext cx="83" cy="212"/>
            </a:xfrm>
            <a:prstGeom prst="rect">
              <a:avLst/>
            </a:prstGeom>
            <a:noFill/>
            <a:ln w="9525">
              <a:noFill/>
              <a:miter lim="800000"/>
              <a:headEnd/>
              <a:tailEnd/>
            </a:ln>
            <a:effectLst/>
          </p:spPr>
          <p:txBody>
            <a:bodyPr wrap="none">
              <a:spAutoFit/>
            </a:bodyPr>
            <a:lstStyle/>
            <a:p>
              <a:endParaRPr lang="en-GB" sz="1200">
                <a:latin typeface="Times New Roman" charset="0"/>
              </a:endParaRPr>
            </a:p>
          </p:txBody>
        </p:sp>
        <p:sp>
          <p:nvSpPr>
            <p:cNvPr id="92211" name="Text Box 51"/>
            <p:cNvSpPr txBox="1">
              <a:spLocks noChangeArrowheads="1"/>
            </p:cNvSpPr>
            <p:nvPr/>
          </p:nvSpPr>
          <p:spPr bwMode="auto">
            <a:xfrm>
              <a:off x="4252" y="3837"/>
              <a:ext cx="83" cy="212"/>
            </a:xfrm>
            <a:prstGeom prst="rect">
              <a:avLst/>
            </a:prstGeom>
            <a:noFill/>
            <a:ln w="9525">
              <a:noFill/>
              <a:miter lim="800000"/>
              <a:headEnd/>
              <a:tailEnd/>
            </a:ln>
            <a:effectLst/>
          </p:spPr>
          <p:txBody>
            <a:bodyPr wrap="none">
              <a:spAutoFit/>
            </a:bodyPr>
            <a:lstStyle/>
            <a:p>
              <a:endParaRPr lang="en-GB" sz="1200">
                <a:latin typeface="Times New Roman" charset="0"/>
              </a:endParaRPr>
            </a:p>
          </p:txBody>
        </p:sp>
        <p:sp>
          <p:nvSpPr>
            <p:cNvPr id="92212" name="Line 52"/>
            <p:cNvSpPr>
              <a:spLocks noChangeShapeType="1"/>
            </p:cNvSpPr>
            <p:nvPr/>
          </p:nvSpPr>
          <p:spPr bwMode="auto">
            <a:xfrm>
              <a:off x="3840" y="3927"/>
              <a:ext cx="432"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92213" name="Line 53"/>
            <p:cNvSpPr>
              <a:spLocks noChangeShapeType="1"/>
            </p:cNvSpPr>
            <p:nvPr/>
          </p:nvSpPr>
          <p:spPr bwMode="auto">
            <a:xfrm>
              <a:off x="1440" y="3927"/>
              <a:ext cx="432" cy="0"/>
            </a:xfrm>
            <a:prstGeom prst="line">
              <a:avLst/>
            </a:prstGeom>
            <a:noFill/>
            <a:ln w="9525">
              <a:solidFill>
                <a:schemeClr val="tx1"/>
              </a:solidFill>
              <a:round/>
              <a:headEnd type="triangle" w="med" len="med"/>
              <a:tailEnd/>
            </a:ln>
            <a:effectLst/>
          </p:spPr>
          <p:txBody>
            <a:bodyPr wrap="none" anchor="ctr"/>
            <a:lstStyle/>
            <a:p>
              <a:endParaRPr lang="en-US"/>
            </a:p>
          </p:txBody>
        </p:sp>
      </p:grpSp>
      <p:sp>
        <p:nvSpPr>
          <p:cNvPr id="92214" name="Text Box 54"/>
          <p:cNvSpPr txBox="1">
            <a:spLocks noChangeArrowheads="1"/>
          </p:cNvSpPr>
          <p:nvPr/>
        </p:nvSpPr>
        <p:spPr bwMode="auto">
          <a:xfrm rot="-5400000">
            <a:off x="1242219" y="4102894"/>
            <a:ext cx="396875" cy="84137"/>
          </a:xfrm>
          <a:prstGeom prst="rect">
            <a:avLst/>
          </a:prstGeom>
          <a:noFill/>
          <a:ln w="9525">
            <a:noFill/>
            <a:miter lim="800000"/>
            <a:headEnd/>
            <a:tailEnd/>
          </a:ln>
          <a:effectLst/>
        </p:spPr>
        <p:txBody>
          <a:bodyPr vert="eaVert" wrap="none">
            <a:spAutoFit/>
          </a:bodyPr>
          <a:lstStyle/>
          <a:p>
            <a:endParaRPr lang="en-GB" sz="1400" b="1">
              <a:latin typeface="Times New Roman" charset="0"/>
            </a:endParaRPr>
          </a:p>
        </p:txBody>
      </p:sp>
      <p:sp>
        <p:nvSpPr>
          <p:cNvPr id="92215" name="Text Box 55"/>
          <p:cNvSpPr txBox="1">
            <a:spLocks noChangeArrowheads="1"/>
          </p:cNvSpPr>
          <p:nvPr/>
        </p:nvSpPr>
        <p:spPr bwMode="auto">
          <a:xfrm rot="-5400000">
            <a:off x="1241425" y="4216400"/>
            <a:ext cx="1030288" cy="420688"/>
          </a:xfrm>
          <a:prstGeom prst="rect">
            <a:avLst/>
          </a:prstGeom>
          <a:noFill/>
          <a:ln w="9525">
            <a:noFill/>
            <a:miter lim="800000"/>
            <a:headEnd/>
            <a:tailEnd/>
          </a:ln>
          <a:effectLst/>
        </p:spPr>
        <p:txBody>
          <a:bodyPr wrap="none">
            <a:spAutoFit/>
          </a:bodyPr>
          <a:lstStyle/>
          <a:p>
            <a:r>
              <a:rPr lang="en-GB" sz="2400" b="1">
                <a:latin typeface="Times New Roman" charset="0"/>
              </a:rPr>
              <a:t>Worse</a:t>
            </a:r>
            <a:endParaRPr lang="en-GB" sz="2400">
              <a:latin typeface="Times New Roman" charset="0"/>
            </a:endParaRPr>
          </a:p>
        </p:txBody>
      </p:sp>
      <p:sp>
        <p:nvSpPr>
          <p:cNvPr id="92216" name="Text Box 56"/>
          <p:cNvSpPr txBox="1">
            <a:spLocks noChangeArrowheads="1"/>
          </p:cNvSpPr>
          <p:nvPr/>
        </p:nvSpPr>
        <p:spPr bwMode="auto">
          <a:xfrm rot="-5400000">
            <a:off x="1539081" y="1277144"/>
            <a:ext cx="366713" cy="85725"/>
          </a:xfrm>
          <a:prstGeom prst="rect">
            <a:avLst/>
          </a:prstGeom>
          <a:noFill/>
          <a:ln w="9525">
            <a:noFill/>
            <a:miter lim="800000"/>
            <a:headEnd/>
            <a:tailEnd/>
          </a:ln>
          <a:effectLst/>
        </p:spPr>
        <p:txBody>
          <a:bodyPr vert="eaVert" wrap="none">
            <a:spAutoFit/>
          </a:bodyPr>
          <a:lstStyle/>
          <a:p>
            <a:endParaRPr lang="en-GB" sz="1200">
              <a:latin typeface="Times New Roman" charset="0"/>
            </a:endParaRPr>
          </a:p>
        </p:txBody>
      </p:sp>
      <p:sp>
        <p:nvSpPr>
          <p:cNvPr id="92217" name="Line 57"/>
          <p:cNvSpPr>
            <a:spLocks noChangeShapeType="1"/>
          </p:cNvSpPr>
          <p:nvPr/>
        </p:nvSpPr>
        <p:spPr bwMode="auto">
          <a:xfrm rot="5400000" flipH="1">
            <a:off x="1658144" y="1512094"/>
            <a:ext cx="298450" cy="1588"/>
          </a:xfrm>
          <a:prstGeom prst="line">
            <a:avLst/>
          </a:prstGeom>
          <a:noFill/>
          <a:ln w="9525">
            <a:solidFill>
              <a:schemeClr val="tx1"/>
            </a:solidFill>
            <a:round/>
            <a:headEnd/>
            <a:tailEnd type="triangle" w="med" len="med"/>
          </a:ln>
          <a:effectLst/>
        </p:spPr>
        <p:txBody>
          <a:bodyPr wrap="none" anchor="ctr"/>
          <a:lstStyle/>
          <a:p>
            <a:endParaRPr lang="en-US"/>
          </a:p>
        </p:txBody>
      </p:sp>
      <p:sp>
        <p:nvSpPr>
          <p:cNvPr id="92218" name="Line 58"/>
          <p:cNvSpPr>
            <a:spLocks noChangeShapeType="1"/>
          </p:cNvSpPr>
          <p:nvPr/>
        </p:nvSpPr>
        <p:spPr bwMode="auto">
          <a:xfrm rot="5400000" flipH="1">
            <a:off x="1620838" y="5026025"/>
            <a:ext cx="374650" cy="3175"/>
          </a:xfrm>
          <a:prstGeom prst="line">
            <a:avLst/>
          </a:prstGeom>
          <a:noFill/>
          <a:ln w="9525">
            <a:solidFill>
              <a:schemeClr val="tx1"/>
            </a:solidFill>
            <a:round/>
            <a:headEnd type="triangle" w="med" len="med"/>
            <a:tailEnd/>
          </a:ln>
          <a:effectLst/>
        </p:spPr>
        <p:txBody>
          <a:bodyPr wrap="none" anchor="ctr"/>
          <a:lstStyle/>
          <a:p>
            <a:endParaRPr lang="en-US"/>
          </a:p>
        </p:txBody>
      </p:sp>
      <p:sp>
        <p:nvSpPr>
          <p:cNvPr id="92219" name="Text Box 59"/>
          <p:cNvSpPr txBox="1">
            <a:spLocks noChangeArrowheads="1"/>
          </p:cNvSpPr>
          <p:nvPr/>
        </p:nvSpPr>
        <p:spPr bwMode="auto">
          <a:xfrm rot="-5400000">
            <a:off x="1768476" y="4117975"/>
            <a:ext cx="366712" cy="84137"/>
          </a:xfrm>
          <a:prstGeom prst="rect">
            <a:avLst/>
          </a:prstGeom>
          <a:noFill/>
          <a:ln w="9525">
            <a:noFill/>
            <a:miter lim="800000"/>
            <a:headEnd/>
            <a:tailEnd/>
          </a:ln>
          <a:effectLst/>
        </p:spPr>
        <p:txBody>
          <a:bodyPr vert="eaVert" wrap="none">
            <a:spAutoFit/>
          </a:bodyPr>
          <a:lstStyle/>
          <a:p>
            <a:endParaRPr lang="en-GB" sz="1200">
              <a:latin typeface="Times New Roman" charset="0"/>
            </a:endParaRPr>
          </a:p>
        </p:txBody>
      </p:sp>
      <p:sp>
        <p:nvSpPr>
          <p:cNvPr id="92220" name="Text Box 60"/>
          <p:cNvSpPr txBox="1">
            <a:spLocks noChangeArrowheads="1"/>
          </p:cNvSpPr>
          <p:nvPr/>
        </p:nvSpPr>
        <p:spPr bwMode="auto">
          <a:xfrm rot="-5400000">
            <a:off x="1768475" y="1277938"/>
            <a:ext cx="366713" cy="84137"/>
          </a:xfrm>
          <a:prstGeom prst="rect">
            <a:avLst/>
          </a:prstGeom>
          <a:noFill/>
          <a:ln w="9525">
            <a:noFill/>
            <a:miter lim="800000"/>
            <a:headEnd/>
            <a:tailEnd/>
          </a:ln>
          <a:effectLst/>
        </p:spPr>
        <p:txBody>
          <a:bodyPr vert="eaVert" wrap="none">
            <a:spAutoFit/>
          </a:bodyPr>
          <a:lstStyle/>
          <a:p>
            <a:endParaRPr lang="en-GB" sz="1200">
              <a:latin typeface="Times New Roman" charset="0"/>
            </a:endParaRPr>
          </a:p>
        </p:txBody>
      </p:sp>
      <p:sp>
        <p:nvSpPr>
          <p:cNvPr id="92221" name="Line 61"/>
          <p:cNvSpPr>
            <a:spLocks noChangeShapeType="1"/>
          </p:cNvSpPr>
          <p:nvPr/>
        </p:nvSpPr>
        <p:spPr bwMode="auto">
          <a:xfrm rot="-5400000">
            <a:off x="-960437" y="3298825"/>
            <a:ext cx="4589462" cy="1588"/>
          </a:xfrm>
          <a:prstGeom prst="line">
            <a:avLst/>
          </a:prstGeom>
          <a:noFill/>
          <a:ln w="9525">
            <a:solidFill>
              <a:schemeClr val="tx1"/>
            </a:solidFill>
            <a:round/>
            <a:headEnd/>
            <a:tailEnd/>
          </a:ln>
          <a:effectLst/>
        </p:spPr>
        <p:txBody>
          <a:bodyPr wrap="none" anchor="ctr"/>
          <a:lstStyle/>
          <a:p>
            <a:endParaRPr lang="en-US"/>
          </a:p>
        </p:txBody>
      </p:sp>
      <p:sp>
        <p:nvSpPr>
          <p:cNvPr id="92222" name="Line 62"/>
          <p:cNvSpPr>
            <a:spLocks noChangeShapeType="1"/>
          </p:cNvSpPr>
          <p:nvPr/>
        </p:nvSpPr>
        <p:spPr bwMode="auto">
          <a:xfrm>
            <a:off x="1333500" y="1004888"/>
            <a:ext cx="985838" cy="1587"/>
          </a:xfrm>
          <a:prstGeom prst="line">
            <a:avLst/>
          </a:prstGeom>
          <a:noFill/>
          <a:ln w="9525">
            <a:solidFill>
              <a:schemeClr val="tx1"/>
            </a:solidFill>
            <a:round/>
            <a:headEnd/>
            <a:tailEnd/>
          </a:ln>
          <a:effectLst/>
        </p:spPr>
        <p:txBody>
          <a:bodyPr wrap="none" anchor="ctr"/>
          <a:lstStyle/>
          <a:p>
            <a:endParaRPr lang="en-US"/>
          </a:p>
        </p:txBody>
      </p:sp>
      <p:sp>
        <p:nvSpPr>
          <p:cNvPr id="92223" name="Line 63"/>
          <p:cNvSpPr>
            <a:spLocks noChangeShapeType="1"/>
          </p:cNvSpPr>
          <p:nvPr/>
        </p:nvSpPr>
        <p:spPr bwMode="auto">
          <a:xfrm>
            <a:off x="1333500" y="5594350"/>
            <a:ext cx="985838" cy="1588"/>
          </a:xfrm>
          <a:prstGeom prst="line">
            <a:avLst/>
          </a:prstGeom>
          <a:noFill/>
          <a:ln w="9525">
            <a:solidFill>
              <a:schemeClr val="tx1"/>
            </a:solidFill>
            <a:round/>
            <a:headEnd/>
            <a:tailEnd/>
          </a:ln>
          <a:effectLst/>
        </p:spPr>
        <p:txBody>
          <a:bodyPr wrap="none" anchor="ctr"/>
          <a:lstStyle/>
          <a:p>
            <a:endParaRPr lang="en-US"/>
          </a:p>
        </p:txBody>
      </p:sp>
      <p:sp>
        <p:nvSpPr>
          <p:cNvPr id="92224" name="Line 64"/>
          <p:cNvSpPr>
            <a:spLocks noChangeShapeType="1"/>
          </p:cNvSpPr>
          <p:nvPr/>
        </p:nvSpPr>
        <p:spPr bwMode="auto">
          <a:xfrm flipH="1">
            <a:off x="2247900" y="3360738"/>
            <a:ext cx="71438" cy="1587"/>
          </a:xfrm>
          <a:prstGeom prst="line">
            <a:avLst/>
          </a:prstGeom>
          <a:noFill/>
          <a:ln w="12700">
            <a:solidFill>
              <a:schemeClr val="tx1"/>
            </a:solidFill>
            <a:round/>
            <a:headEnd/>
            <a:tailEnd/>
          </a:ln>
          <a:effectLst/>
        </p:spPr>
        <p:txBody>
          <a:bodyPr wrap="none" anchor="ctr"/>
          <a:lstStyle/>
          <a:p>
            <a:endParaRPr lang="en-US"/>
          </a:p>
        </p:txBody>
      </p:sp>
      <p:sp>
        <p:nvSpPr>
          <p:cNvPr id="92225" name="Line 65"/>
          <p:cNvSpPr>
            <a:spLocks noChangeShapeType="1"/>
          </p:cNvSpPr>
          <p:nvPr/>
        </p:nvSpPr>
        <p:spPr bwMode="auto">
          <a:xfrm flipH="1">
            <a:off x="1333500" y="3360738"/>
            <a:ext cx="71438" cy="1587"/>
          </a:xfrm>
          <a:prstGeom prst="line">
            <a:avLst/>
          </a:prstGeom>
          <a:noFill/>
          <a:ln w="12700">
            <a:solidFill>
              <a:schemeClr val="tx1"/>
            </a:solidFill>
            <a:round/>
            <a:headEnd/>
            <a:tailEnd/>
          </a:ln>
          <a:effectLst/>
        </p:spPr>
        <p:txBody>
          <a:bodyPr wrap="none" anchor="ctr"/>
          <a:lstStyle/>
          <a:p>
            <a:endParaRPr lang="en-US"/>
          </a:p>
        </p:txBody>
      </p:sp>
      <p:sp>
        <p:nvSpPr>
          <p:cNvPr id="92226" name="Line 66"/>
          <p:cNvSpPr>
            <a:spLocks noChangeShapeType="1"/>
          </p:cNvSpPr>
          <p:nvPr/>
        </p:nvSpPr>
        <p:spPr bwMode="auto">
          <a:xfrm flipH="1">
            <a:off x="1333500" y="3367088"/>
            <a:ext cx="985838" cy="1587"/>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92227" name="Text Box 67"/>
          <p:cNvSpPr txBox="1">
            <a:spLocks noChangeArrowheads="1"/>
          </p:cNvSpPr>
          <p:nvPr/>
        </p:nvSpPr>
        <p:spPr bwMode="auto">
          <a:xfrm rot="10800000">
            <a:off x="1474788" y="1843088"/>
            <a:ext cx="506412" cy="1219200"/>
          </a:xfrm>
          <a:prstGeom prst="rect">
            <a:avLst/>
          </a:prstGeom>
          <a:noFill/>
          <a:ln w="12700">
            <a:noFill/>
            <a:miter lim="800000"/>
            <a:headEnd type="none" w="sm" len="sm"/>
            <a:tailEnd type="none" w="sm" len="sm"/>
          </a:ln>
          <a:effectLst/>
        </p:spPr>
        <p:txBody>
          <a:bodyPr vert="eaVert">
            <a:spAutoFit/>
          </a:bodyPr>
          <a:lstStyle/>
          <a:p>
            <a:r>
              <a:rPr lang="en-US" sz="2400" b="1">
                <a:latin typeface="Times New Roman" charset="0"/>
              </a:rPr>
              <a:t>  Better</a:t>
            </a:r>
            <a:endParaRPr lang="en-US" sz="3200">
              <a:solidFill>
                <a:schemeClr val="bg2"/>
              </a:solidFill>
              <a:latin typeface="Times New Roman" charset="0"/>
            </a:endParaRPr>
          </a:p>
        </p:txBody>
      </p:sp>
      <p:sp>
        <p:nvSpPr>
          <p:cNvPr id="92228" name="Text Box 68"/>
          <p:cNvSpPr txBox="1">
            <a:spLocks noChangeArrowheads="1"/>
          </p:cNvSpPr>
          <p:nvPr/>
        </p:nvSpPr>
        <p:spPr bwMode="auto">
          <a:xfrm>
            <a:off x="6329363" y="5653088"/>
            <a:ext cx="1012825" cy="457200"/>
          </a:xfrm>
          <a:prstGeom prst="rect">
            <a:avLst/>
          </a:prstGeom>
          <a:noFill/>
          <a:ln w="12700">
            <a:noFill/>
            <a:miter lim="800000"/>
            <a:headEnd type="none" w="sm" len="sm"/>
            <a:tailEnd type="none" w="sm" len="sm"/>
          </a:ln>
          <a:effectLst/>
        </p:spPr>
        <p:txBody>
          <a:bodyPr wrap="none">
            <a:spAutoFit/>
          </a:bodyPr>
          <a:lstStyle/>
          <a:p>
            <a:r>
              <a:rPr lang="en-US" sz="2400" b="1">
                <a:latin typeface="Times New Roman" charset="0"/>
              </a:rPr>
              <a:t>Wetter</a:t>
            </a:r>
          </a:p>
        </p:txBody>
      </p:sp>
      <p:sp>
        <p:nvSpPr>
          <p:cNvPr id="92229" name="Text Box 69"/>
          <p:cNvSpPr txBox="1">
            <a:spLocks noChangeArrowheads="1"/>
          </p:cNvSpPr>
          <p:nvPr/>
        </p:nvSpPr>
        <p:spPr bwMode="auto">
          <a:xfrm>
            <a:off x="2319338" y="1157288"/>
            <a:ext cx="2970212" cy="1311275"/>
          </a:xfrm>
          <a:prstGeom prst="rect">
            <a:avLst/>
          </a:prstGeom>
          <a:noFill/>
          <a:ln w="12700">
            <a:noFill/>
            <a:miter lim="800000"/>
            <a:headEnd type="none" w="sm" len="sm"/>
            <a:tailEnd type="none" w="sm" len="sm"/>
          </a:ln>
          <a:effectLst/>
        </p:spPr>
        <p:txBody>
          <a:bodyPr>
            <a:spAutoFit/>
          </a:bodyPr>
          <a:lstStyle/>
          <a:p>
            <a:endParaRPr lang="en-US" sz="2000">
              <a:latin typeface="Times New Roman" charset="0"/>
            </a:endParaRPr>
          </a:p>
          <a:p>
            <a:endParaRPr lang="en-US" sz="2000">
              <a:latin typeface="Times New Roman" charset="0"/>
            </a:endParaRPr>
          </a:p>
          <a:p>
            <a:r>
              <a:rPr lang="en-US" sz="2000">
                <a:latin typeface="Times New Roman" charset="0"/>
              </a:rPr>
              <a:t>1. North Central Kenya</a:t>
            </a:r>
            <a:br>
              <a:rPr lang="en-US" sz="2000">
                <a:latin typeface="Times New Roman" charset="0"/>
              </a:rPr>
            </a:br>
            <a:r>
              <a:rPr lang="en-US" sz="2000">
                <a:latin typeface="Times New Roman" charset="0"/>
              </a:rPr>
              <a:t>   (Baringo)</a:t>
            </a:r>
          </a:p>
        </p:txBody>
      </p:sp>
      <p:sp>
        <p:nvSpPr>
          <p:cNvPr id="92230" name="Text Box 70"/>
          <p:cNvSpPr txBox="1">
            <a:spLocks noChangeArrowheads="1"/>
          </p:cNvSpPr>
          <p:nvPr/>
        </p:nvSpPr>
        <p:spPr bwMode="auto">
          <a:xfrm>
            <a:off x="2057400" y="6338888"/>
            <a:ext cx="6734175" cy="519112"/>
          </a:xfrm>
          <a:prstGeom prst="rect">
            <a:avLst/>
          </a:prstGeom>
          <a:noFill/>
          <a:ln w="12700">
            <a:noFill/>
            <a:miter lim="800000"/>
            <a:headEnd type="none" w="sm" len="sm"/>
            <a:tailEnd type="none" w="sm" len="sm"/>
          </a:ln>
          <a:effectLst/>
        </p:spPr>
        <p:txBody>
          <a:bodyPr>
            <a:spAutoFit/>
          </a:bodyPr>
          <a:lstStyle/>
          <a:p>
            <a:r>
              <a:rPr lang="en-US" sz="2800">
                <a:latin typeface="Times New Roman" charset="0"/>
              </a:rPr>
              <a:t>AGRO-ECOLOGICAL CONDITIONS</a:t>
            </a:r>
            <a:endParaRPr lang="en-US" sz="3200">
              <a:latin typeface="Times New Roman" charset="0"/>
            </a:endParaRPr>
          </a:p>
        </p:txBody>
      </p:sp>
      <p:sp>
        <p:nvSpPr>
          <p:cNvPr id="92231" name="Text Box 71"/>
          <p:cNvSpPr txBox="1">
            <a:spLocks noChangeArrowheads="1"/>
          </p:cNvSpPr>
          <p:nvPr/>
        </p:nvSpPr>
        <p:spPr bwMode="auto">
          <a:xfrm>
            <a:off x="5273675" y="1004888"/>
            <a:ext cx="3870325" cy="2225675"/>
          </a:xfrm>
          <a:prstGeom prst="rect">
            <a:avLst/>
          </a:prstGeom>
          <a:noFill/>
          <a:ln w="12700">
            <a:noFill/>
            <a:miter lim="800000"/>
            <a:headEnd type="none" w="sm" len="sm"/>
            <a:tailEnd type="none" w="sm" len="sm"/>
          </a:ln>
          <a:effectLst/>
        </p:spPr>
        <p:txBody>
          <a:bodyPr>
            <a:spAutoFit/>
          </a:bodyPr>
          <a:lstStyle/>
          <a:p>
            <a:endParaRPr lang="en-US" sz="2000">
              <a:latin typeface="Times New Roman" charset="0"/>
            </a:endParaRPr>
          </a:p>
          <a:p>
            <a:endParaRPr lang="en-US" sz="2000">
              <a:latin typeface="Times New Roman" charset="0"/>
            </a:endParaRPr>
          </a:p>
          <a:p>
            <a:r>
              <a:rPr lang="en-US" sz="2000">
                <a:latin typeface="Times New Roman" charset="0"/>
              </a:rPr>
              <a:t>1</a:t>
            </a:r>
            <a:r>
              <a:rPr lang="en-US" sz="2000">
                <a:solidFill>
                  <a:schemeClr val="bg2"/>
                </a:solidFill>
                <a:latin typeface="Times New Roman" charset="0"/>
              </a:rPr>
              <a:t>.</a:t>
            </a:r>
            <a:r>
              <a:rPr lang="en-US" sz="2000">
                <a:latin typeface="Times New Roman" charset="0"/>
              </a:rPr>
              <a:t>Central highlands,</a:t>
            </a:r>
            <a:br>
              <a:rPr lang="en-US" sz="2000">
                <a:latin typeface="Times New Roman" charset="0"/>
              </a:rPr>
            </a:br>
            <a:r>
              <a:rPr lang="en-US" sz="2000">
                <a:latin typeface="Times New Roman" charset="0"/>
              </a:rPr>
              <a:t>   Kenya (Embu)</a:t>
            </a:r>
          </a:p>
          <a:p>
            <a:endParaRPr lang="en-US" sz="2000">
              <a:latin typeface="Times New Roman" charset="0"/>
            </a:endParaRPr>
          </a:p>
          <a:p>
            <a:r>
              <a:rPr lang="en-US" sz="2000">
                <a:latin typeface="Times New Roman" charset="0"/>
              </a:rPr>
              <a:t>2. Central highlands,    </a:t>
            </a:r>
          </a:p>
          <a:p>
            <a:r>
              <a:rPr lang="en-US" sz="2000">
                <a:latin typeface="Times New Roman" charset="0"/>
              </a:rPr>
              <a:t>    Madagascar (Vakinankaratra)</a:t>
            </a:r>
            <a:endParaRPr lang="en-US" sz="2000">
              <a:solidFill>
                <a:schemeClr val="bg2"/>
              </a:solidFill>
              <a:latin typeface="Times New Roman" charset="0"/>
            </a:endParaRPr>
          </a:p>
        </p:txBody>
      </p:sp>
      <p:sp>
        <p:nvSpPr>
          <p:cNvPr id="92232" name="Text Box 72"/>
          <p:cNvSpPr txBox="1">
            <a:spLocks noChangeArrowheads="1"/>
          </p:cNvSpPr>
          <p:nvPr/>
        </p:nvSpPr>
        <p:spPr bwMode="auto">
          <a:xfrm>
            <a:off x="2444750" y="3484563"/>
            <a:ext cx="1922463" cy="1066800"/>
          </a:xfrm>
          <a:prstGeom prst="rect">
            <a:avLst/>
          </a:prstGeom>
          <a:noFill/>
          <a:ln w="12700">
            <a:noFill/>
            <a:miter lim="800000"/>
            <a:headEnd type="none" w="sm" len="sm"/>
            <a:tailEnd type="none" w="sm" len="sm"/>
          </a:ln>
          <a:effectLst/>
        </p:spPr>
        <p:txBody>
          <a:bodyPr wrap="none">
            <a:spAutoFit/>
          </a:bodyPr>
          <a:lstStyle/>
          <a:p>
            <a:endParaRPr lang="en-US" sz="2400">
              <a:latin typeface="Times New Roman" charset="0"/>
            </a:endParaRPr>
          </a:p>
          <a:p>
            <a:r>
              <a:rPr lang="en-US" sz="2000">
                <a:latin typeface="Times New Roman" charset="0"/>
              </a:rPr>
              <a:t>1. Northern Kenya</a:t>
            </a:r>
            <a:br>
              <a:rPr lang="en-US" sz="2000">
                <a:latin typeface="Times New Roman" charset="0"/>
              </a:rPr>
            </a:br>
            <a:r>
              <a:rPr lang="en-US" sz="2000">
                <a:latin typeface="Times New Roman" charset="0"/>
              </a:rPr>
              <a:t>(Marsabit)</a:t>
            </a:r>
            <a:endParaRPr lang="en-US" sz="2000">
              <a:solidFill>
                <a:schemeClr val="bg2"/>
              </a:solidFill>
              <a:latin typeface="Times New Roman" charset="0"/>
            </a:endParaRPr>
          </a:p>
        </p:txBody>
      </p:sp>
      <p:sp>
        <p:nvSpPr>
          <p:cNvPr id="92233" name="Text Box 73"/>
          <p:cNvSpPr txBox="1">
            <a:spLocks noChangeArrowheads="1"/>
          </p:cNvSpPr>
          <p:nvPr/>
        </p:nvSpPr>
        <p:spPr bwMode="auto">
          <a:xfrm>
            <a:off x="5189538" y="3838575"/>
            <a:ext cx="3351212" cy="1311275"/>
          </a:xfrm>
          <a:prstGeom prst="rect">
            <a:avLst/>
          </a:prstGeom>
          <a:noFill/>
          <a:ln w="12700">
            <a:noFill/>
            <a:miter lim="800000"/>
            <a:headEnd type="none" w="sm" len="sm"/>
            <a:tailEnd type="none" w="sm" len="sm"/>
          </a:ln>
          <a:effectLst/>
        </p:spPr>
        <p:txBody>
          <a:bodyPr wrap="none">
            <a:spAutoFit/>
          </a:bodyPr>
          <a:lstStyle/>
          <a:p>
            <a:r>
              <a:rPr lang="en-US" sz="2000">
                <a:latin typeface="Times New Roman" charset="0"/>
              </a:rPr>
              <a:t>1. Western Kenya (Siaya /Vihiga)</a:t>
            </a:r>
          </a:p>
          <a:p>
            <a:endParaRPr lang="en-US" sz="2000">
              <a:latin typeface="Times New Roman" charset="0"/>
            </a:endParaRPr>
          </a:p>
          <a:p>
            <a:r>
              <a:rPr lang="en-US" sz="2000">
                <a:latin typeface="Times New Roman" charset="0"/>
              </a:rPr>
              <a:t>2. Southern highlands, </a:t>
            </a:r>
          </a:p>
          <a:p>
            <a:r>
              <a:rPr lang="en-US" sz="2000">
                <a:latin typeface="Times New Roman" charset="0"/>
              </a:rPr>
              <a:t>    Madagascar (Fianarantsoa)</a:t>
            </a:r>
          </a:p>
        </p:txBody>
      </p:sp>
    </p:spTree>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1154113" y="457200"/>
            <a:ext cx="7772400" cy="665163"/>
          </a:xfrm>
        </p:spPr>
        <p:txBody>
          <a:bodyPr/>
          <a:lstStyle/>
          <a:p>
            <a:r>
              <a:rPr lang="en-US" sz="3200" b="1">
                <a:latin typeface="Times New Roman" charset="0"/>
              </a:rPr>
              <a:t>Research Sites</a:t>
            </a:r>
          </a:p>
        </p:txBody>
      </p:sp>
      <p:sp>
        <p:nvSpPr>
          <p:cNvPr id="62467" name="Rectangle 3"/>
          <p:cNvSpPr>
            <a:spLocks noGrp="1" noChangeArrowheads="1"/>
          </p:cNvSpPr>
          <p:nvPr>
            <p:ph type="body" idx="1"/>
          </p:nvPr>
        </p:nvSpPr>
        <p:spPr>
          <a:xfrm>
            <a:off x="1371600" y="1981200"/>
            <a:ext cx="7772400" cy="4648200"/>
          </a:xfrm>
        </p:spPr>
        <p:txBody>
          <a:bodyPr/>
          <a:lstStyle/>
          <a:p>
            <a:endParaRPr lang="en-US"/>
          </a:p>
        </p:txBody>
      </p:sp>
      <p:sp>
        <p:nvSpPr>
          <p:cNvPr id="62468" name="Rectangle 4"/>
          <p:cNvSpPr>
            <a:spLocks noChangeArrowheads="1"/>
          </p:cNvSpPr>
          <p:nvPr/>
        </p:nvSpPr>
        <p:spPr bwMode="auto">
          <a:xfrm>
            <a:off x="352425" y="-838200"/>
            <a:ext cx="7085013" cy="1276350"/>
          </a:xfrm>
          <a:prstGeom prst="rect">
            <a:avLst/>
          </a:prstGeom>
          <a:noFill/>
          <a:ln w="9525">
            <a:noFill/>
            <a:miter lim="800000"/>
            <a:headEnd/>
            <a:tailEnd/>
          </a:ln>
          <a:effectLst/>
        </p:spPr>
        <p:txBody>
          <a:bodyPr lIns="92075" tIns="46038" rIns="92075" bIns="46038" anchor="ctr"/>
          <a:lstStyle/>
          <a:p>
            <a:pPr algn="ctr" eaLnBrk="1" hangingPunct="1"/>
            <a:endParaRPr lang="en-US" sz="4400">
              <a:solidFill>
                <a:schemeClr val="tx2"/>
              </a:solidFill>
              <a:latin typeface="Arial Narrow" pitchFamily="34" charset="0"/>
            </a:endParaRPr>
          </a:p>
        </p:txBody>
      </p:sp>
      <p:graphicFrame>
        <p:nvGraphicFramePr>
          <p:cNvPr id="62469" name="Object 5"/>
          <p:cNvGraphicFramePr>
            <a:graphicFrameLocks noChangeAspect="1"/>
          </p:cNvGraphicFramePr>
          <p:nvPr/>
        </p:nvGraphicFramePr>
        <p:xfrm>
          <a:off x="1757363" y="2133600"/>
          <a:ext cx="3589337" cy="4114800"/>
        </p:xfrm>
        <a:graphic>
          <a:graphicData uri="http://schemas.openxmlformats.org/presentationml/2006/ole">
            <p:oleObj spid="_x0000_s62469" name="Photo Editor Photo" r:id="rId4" imgW="3343742" imgH="3591426" progId="MSPhotoEd.3">
              <p:embed/>
            </p:oleObj>
          </a:graphicData>
        </a:graphic>
      </p:graphicFrame>
      <p:sp>
        <p:nvSpPr>
          <p:cNvPr id="62470" name="Text Box 6"/>
          <p:cNvSpPr txBox="1">
            <a:spLocks noChangeArrowheads="1"/>
          </p:cNvSpPr>
          <p:nvPr/>
        </p:nvSpPr>
        <p:spPr bwMode="auto">
          <a:xfrm>
            <a:off x="4805363" y="2514600"/>
            <a:ext cx="3517900" cy="579438"/>
          </a:xfrm>
          <a:prstGeom prst="rect">
            <a:avLst/>
          </a:prstGeom>
          <a:noFill/>
          <a:ln w="12700">
            <a:noFill/>
            <a:miter lim="800000"/>
            <a:headEnd type="none" w="sm" len="sm"/>
            <a:tailEnd type="none" w="sm" len="sm"/>
          </a:ln>
          <a:effectLst/>
        </p:spPr>
        <p:txBody>
          <a:bodyPr>
            <a:spAutoFit/>
          </a:bodyPr>
          <a:lstStyle/>
          <a:p>
            <a:pPr>
              <a:spcBef>
                <a:spcPct val="50000"/>
              </a:spcBef>
            </a:pPr>
            <a:endParaRPr lang="en-US" sz="3200">
              <a:solidFill>
                <a:schemeClr val="bg2"/>
              </a:solidFill>
              <a:latin typeface="Times New Roman" charset="0"/>
            </a:endParaRPr>
          </a:p>
        </p:txBody>
      </p:sp>
      <p:graphicFrame>
        <p:nvGraphicFramePr>
          <p:cNvPr id="62471" name="Object 7"/>
          <p:cNvGraphicFramePr>
            <a:graphicFrameLocks noChangeAspect="1"/>
          </p:cNvGraphicFramePr>
          <p:nvPr/>
        </p:nvGraphicFramePr>
        <p:xfrm>
          <a:off x="6324600" y="1981200"/>
          <a:ext cx="2322513" cy="4714875"/>
        </p:xfrm>
        <a:graphic>
          <a:graphicData uri="http://schemas.openxmlformats.org/presentationml/2006/ole">
            <p:oleObj spid="_x0000_s62471" name="Photo Editor Photo" r:id="rId5" imgW="3343742" imgH="7171429" progId="MSPhotoEd.3">
              <p:embed/>
            </p:oleObj>
          </a:graphicData>
        </a:graphic>
      </p:graphicFrame>
      <p:sp>
        <p:nvSpPr>
          <p:cNvPr id="62472" name="Oval 8"/>
          <p:cNvSpPr>
            <a:spLocks noChangeArrowheads="1"/>
          </p:cNvSpPr>
          <p:nvPr/>
        </p:nvSpPr>
        <p:spPr bwMode="auto">
          <a:xfrm>
            <a:off x="3376613" y="4419600"/>
            <a:ext cx="139700" cy="152400"/>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62473" name="Oval 9"/>
          <p:cNvSpPr>
            <a:spLocks noChangeArrowheads="1"/>
          </p:cNvSpPr>
          <p:nvPr/>
        </p:nvSpPr>
        <p:spPr bwMode="auto">
          <a:xfrm>
            <a:off x="2320925" y="3962400"/>
            <a:ext cx="139700" cy="152400"/>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62474" name="Oval 10"/>
          <p:cNvSpPr>
            <a:spLocks noChangeArrowheads="1"/>
          </p:cNvSpPr>
          <p:nvPr/>
        </p:nvSpPr>
        <p:spPr bwMode="auto">
          <a:xfrm>
            <a:off x="2954338" y="3733800"/>
            <a:ext cx="139700" cy="152400"/>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62475" name="Oval 11"/>
          <p:cNvSpPr>
            <a:spLocks noChangeArrowheads="1"/>
          </p:cNvSpPr>
          <p:nvPr/>
        </p:nvSpPr>
        <p:spPr bwMode="auto">
          <a:xfrm flipV="1">
            <a:off x="3516313" y="3200400"/>
            <a:ext cx="141287" cy="152400"/>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62476" name="Oval 12"/>
          <p:cNvSpPr>
            <a:spLocks noChangeArrowheads="1"/>
          </p:cNvSpPr>
          <p:nvPr/>
        </p:nvSpPr>
        <p:spPr bwMode="auto">
          <a:xfrm>
            <a:off x="7316788" y="5410200"/>
            <a:ext cx="139700" cy="152400"/>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62477" name="Oval 13"/>
          <p:cNvSpPr>
            <a:spLocks noChangeArrowheads="1"/>
          </p:cNvSpPr>
          <p:nvPr/>
        </p:nvSpPr>
        <p:spPr bwMode="auto">
          <a:xfrm>
            <a:off x="7245350" y="4800600"/>
            <a:ext cx="139700" cy="152400"/>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62478" name="Text Box 14"/>
          <p:cNvSpPr txBox="1">
            <a:spLocks noChangeArrowheads="1"/>
          </p:cNvSpPr>
          <p:nvPr/>
        </p:nvSpPr>
        <p:spPr bwMode="auto">
          <a:xfrm>
            <a:off x="1265238" y="1600200"/>
            <a:ext cx="2462212" cy="579438"/>
          </a:xfrm>
          <a:prstGeom prst="rect">
            <a:avLst/>
          </a:prstGeom>
          <a:noFill/>
          <a:ln w="12700">
            <a:noFill/>
            <a:miter lim="800000"/>
            <a:headEnd type="none" w="sm" len="sm"/>
            <a:tailEnd type="none" w="sm" len="sm"/>
          </a:ln>
          <a:effectLst/>
        </p:spPr>
        <p:txBody>
          <a:bodyPr>
            <a:spAutoFit/>
          </a:bodyPr>
          <a:lstStyle/>
          <a:p>
            <a:pPr algn="ctr">
              <a:spcBef>
                <a:spcPct val="50000"/>
              </a:spcBef>
            </a:pPr>
            <a:r>
              <a:rPr lang="en-US" sz="3200">
                <a:latin typeface="Times New Roman" charset="0"/>
              </a:rPr>
              <a:t>Kenya</a:t>
            </a:r>
          </a:p>
        </p:txBody>
      </p:sp>
      <p:sp>
        <p:nvSpPr>
          <p:cNvPr id="62479" name="Text Box 15"/>
          <p:cNvSpPr txBox="1">
            <a:spLocks noChangeArrowheads="1"/>
          </p:cNvSpPr>
          <p:nvPr/>
        </p:nvSpPr>
        <p:spPr bwMode="auto">
          <a:xfrm>
            <a:off x="6019800" y="1447800"/>
            <a:ext cx="2462213" cy="579438"/>
          </a:xfrm>
          <a:prstGeom prst="rect">
            <a:avLst/>
          </a:prstGeom>
          <a:noFill/>
          <a:ln w="12700">
            <a:noFill/>
            <a:miter lim="800000"/>
            <a:headEnd type="none" w="sm" len="sm"/>
            <a:tailEnd type="none" w="sm" len="sm"/>
          </a:ln>
          <a:effectLst/>
        </p:spPr>
        <p:txBody>
          <a:bodyPr>
            <a:spAutoFit/>
          </a:bodyPr>
          <a:lstStyle/>
          <a:p>
            <a:pPr algn="ctr">
              <a:spcBef>
                <a:spcPct val="50000"/>
              </a:spcBef>
            </a:pPr>
            <a:r>
              <a:rPr lang="en-US" sz="3200">
                <a:latin typeface="Times New Roman" charset="0"/>
              </a:rPr>
              <a:t>Madagascar</a:t>
            </a:r>
          </a:p>
        </p:txBody>
      </p:sp>
    </p:spTree>
  </p:cSld>
  <p:clrMapOvr>
    <a:masterClrMapping/>
  </p:clrMapOvr>
  <p:transition>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2"/>
          <p:cNvSpPr txBox="1">
            <a:spLocks noChangeArrowheads="1"/>
          </p:cNvSpPr>
          <p:nvPr/>
        </p:nvSpPr>
        <p:spPr bwMode="auto">
          <a:xfrm>
            <a:off x="1752600" y="1524000"/>
            <a:ext cx="7177088" cy="1187450"/>
          </a:xfrm>
          <a:prstGeom prst="rect">
            <a:avLst/>
          </a:prstGeom>
          <a:noFill/>
          <a:ln w="9525">
            <a:noFill/>
            <a:miter lim="800000"/>
            <a:headEnd/>
            <a:tailEnd/>
          </a:ln>
          <a:effectLst/>
        </p:spPr>
        <p:txBody>
          <a:bodyPr>
            <a:spAutoFit/>
          </a:bodyPr>
          <a:lstStyle/>
          <a:p>
            <a:pPr>
              <a:spcBef>
                <a:spcPct val="50000"/>
              </a:spcBef>
            </a:pPr>
            <a:r>
              <a:rPr lang="en-US" sz="2400">
                <a:solidFill>
                  <a:schemeClr val="tx2"/>
                </a:solidFill>
                <a:latin typeface="Times New Roman" charset="0"/>
              </a:rPr>
              <a:t>We can use transition regressions, like this one depicting livestock herd dynamics in southern Ethiopia, showing “threshold effects” due to highly nonlinear dynamics:</a:t>
            </a:r>
          </a:p>
        </p:txBody>
      </p:sp>
      <p:sp>
        <p:nvSpPr>
          <p:cNvPr id="64515" name="Rectangle 3"/>
          <p:cNvSpPr>
            <a:spLocks noChangeArrowheads="1"/>
          </p:cNvSpPr>
          <p:nvPr/>
        </p:nvSpPr>
        <p:spPr bwMode="auto">
          <a:xfrm>
            <a:off x="1370013" y="457200"/>
            <a:ext cx="7773987" cy="1143000"/>
          </a:xfrm>
          <a:prstGeom prst="rect">
            <a:avLst/>
          </a:prstGeom>
          <a:noFill/>
          <a:ln w="9525">
            <a:noFill/>
            <a:miter lim="800000"/>
            <a:headEnd/>
            <a:tailEnd/>
          </a:ln>
          <a:effectLst/>
        </p:spPr>
        <p:txBody>
          <a:bodyPr anchor="ctr"/>
          <a:lstStyle/>
          <a:p>
            <a:pPr algn="ctr" eaLnBrk="1" hangingPunct="1"/>
            <a:r>
              <a:rPr lang="en-US" sz="2800" b="1">
                <a:latin typeface="Times New Roman" charset="0"/>
              </a:rPr>
              <a:t>Describing Welfare Dynamics Empirically</a:t>
            </a:r>
          </a:p>
        </p:txBody>
      </p:sp>
      <p:graphicFrame>
        <p:nvGraphicFramePr>
          <p:cNvPr id="64516" name="Object 4"/>
          <p:cNvGraphicFramePr>
            <a:graphicFrameLocks noChangeAspect="1"/>
          </p:cNvGraphicFramePr>
          <p:nvPr>
            <p:ph/>
          </p:nvPr>
        </p:nvGraphicFramePr>
        <p:xfrm>
          <a:off x="2286000" y="2514600"/>
          <a:ext cx="5487988" cy="4308475"/>
        </p:xfrm>
        <a:graphic>
          <a:graphicData uri="http://schemas.openxmlformats.org/presentationml/2006/ole">
            <p:oleObj spid="_x0000_s64516" name="Chart" r:id="rId4" imgW="3390900" imgH="2457450" progId="Excel.Chart.8">
              <p:embed/>
            </p:oleObj>
          </a:graphicData>
        </a:graphic>
      </p:graphicFrame>
    </p:spTree>
  </p:cSld>
  <p:clrMapOvr>
    <a:masterClrMapping/>
  </p:clrMapOvr>
  <p:transition>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body" sz="half" idx="1"/>
          </p:nvPr>
        </p:nvSpPr>
        <p:spPr>
          <a:xfrm>
            <a:off x="1616075" y="1981200"/>
            <a:ext cx="7527925" cy="4114800"/>
          </a:xfrm>
        </p:spPr>
        <p:txBody>
          <a:bodyPr/>
          <a:lstStyle/>
          <a:p>
            <a:pPr>
              <a:buFontTx/>
              <a:buNone/>
            </a:pPr>
            <a:r>
              <a:rPr lang="en-US" sz="2400">
                <a:latin typeface="Times New Roman" charset="0"/>
              </a:rPr>
              <a:t>We can also use transition matrices, like this one describing income dynamics among different groups of farmers in Côte d’Ivoire (cells are conditional probabilities of being in a quantile in year t+1 given position in year t):</a:t>
            </a:r>
          </a:p>
        </p:txBody>
      </p:sp>
      <p:graphicFrame>
        <p:nvGraphicFramePr>
          <p:cNvPr id="65539" name="Object 3"/>
          <p:cNvGraphicFramePr>
            <a:graphicFrameLocks noChangeAspect="1"/>
          </p:cNvGraphicFramePr>
          <p:nvPr>
            <p:ph sz="half" idx="2"/>
          </p:nvPr>
        </p:nvGraphicFramePr>
        <p:xfrm>
          <a:off x="1598613" y="2362200"/>
          <a:ext cx="7545387" cy="3962400"/>
        </p:xfrm>
        <a:graphic>
          <a:graphicData uri="http://schemas.openxmlformats.org/presentationml/2006/ole">
            <p:oleObj spid="_x0000_s65539" name="Document" r:id="rId4" imgW="5544959" imgH="2463390" progId="Word.Document.8">
              <p:embed/>
            </p:oleObj>
          </a:graphicData>
        </a:graphic>
      </p:graphicFrame>
      <p:sp>
        <p:nvSpPr>
          <p:cNvPr id="65540" name="Rectangle 4"/>
          <p:cNvSpPr>
            <a:spLocks noChangeArrowheads="1"/>
          </p:cNvSpPr>
          <p:nvPr/>
        </p:nvSpPr>
        <p:spPr bwMode="auto">
          <a:xfrm>
            <a:off x="1370013" y="457200"/>
            <a:ext cx="7773987" cy="1143000"/>
          </a:xfrm>
          <a:prstGeom prst="rect">
            <a:avLst/>
          </a:prstGeom>
          <a:noFill/>
          <a:ln w="9525">
            <a:noFill/>
            <a:miter lim="800000"/>
            <a:headEnd/>
            <a:tailEnd/>
          </a:ln>
          <a:effectLst/>
        </p:spPr>
        <p:txBody>
          <a:bodyPr anchor="ctr"/>
          <a:lstStyle/>
          <a:p>
            <a:pPr algn="ctr" eaLnBrk="1" hangingPunct="1"/>
            <a:r>
              <a:rPr lang="en-US" sz="2800" b="1">
                <a:latin typeface="Times New Roman" charset="0"/>
              </a:rPr>
              <a:t>Describing Welfare Dynamics Empirically</a:t>
            </a:r>
          </a:p>
        </p:txBody>
      </p:sp>
    </p:spTree>
  </p:cSld>
  <p:clrMapOvr>
    <a:masterClrMapping/>
  </p:clrMapOvr>
  <p:transition>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sz="2800" b="1">
                <a:solidFill>
                  <a:schemeClr val="tx1"/>
                </a:solidFill>
                <a:latin typeface="Times New Roman" charset="0"/>
              </a:rPr>
              <a:t>Explaining Observed Welfare Dynamics</a:t>
            </a:r>
          </a:p>
        </p:txBody>
      </p:sp>
      <p:sp>
        <p:nvSpPr>
          <p:cNvPr id="66563" name="Rectangle 3"/>
          <p:cNvSpPr>
            <a:spLocks noGrp="1" noChangeArrowheads="1"/>
          </p:cNvSpPr>
          <p:nvPr>
            <p:ph type="body" idx="1"/>
          </p:nvPr>
        </p:nvSpPr>
        <p:spPr>
          <a:xfrm>
            <a:off x="1757363" y="1981200"/>
            <a:ext cx="6826250" cy="4114800"/>
          </a:xfrm>
        </p:spPr>
        <p:txBody>
          <a:bodyPr/>
          <a:lstStyle/>
          <a:p>
            <a:pPr>
              <a:buFontTx/>
              <a:buNone/>
            </a:pPr>
            <a:r>
              <a:rPr lang="en-US" sz="2400">
                <a:latin typeface="Times New Roman" charset="0"/>
              </a:rPr>
              <a:t>	Given the welfare and wealth dynamics observed, use quantitative and qualitative methods to explain why some appear trapped in poverty, others fall into poverty, still others climb out of poverty, and a cohort is able to consistently keep itself out of poverty.  </a:t>
            </a:r>
          </a:p>
          <a:p>
            <a:pPr>
              <a:buFontTx/>
              <a:buNone/>
            </a:pPr>
            <a:endParaRPr lang="en-US" sz="2400">
              <a:latin typeface="Times New Roman" charset="0"/>
            </a:endParaRPr>
          </a:p>
          <a:p>
            <a:pPr>
              <a:buFontTx/>
              <a:buNone/>
            </a:pPr>
            <a:r>
              <a:rPr lang="en-US" sz="2400">
                <a:latin typeface="Times New Roman" charset="0"/>
              </a:rPr>
              <a:t>	Test the four hypotheses about the origins of poverty traps to identify which seems most important in different contexts.  Draw out implications for best bet policies.   </a:t>
            </a:r>
            <a:br>
              <a:rPr lang="en-US" sz="2400">
                <a:latin typeface="Times New Roman" charset="0"/>
              </a:rPr>
            </a:br>
            <a:endParaRPr lang="en-US" sz="2400">
              <a:latin typeface="Times New Roman" charset="0"/>
            </a:endParaRPr>
          </a:p>
          <a:p>
            <a:pPr>
              <a:buFontTx/>
              <a:buNone/>
            </a:pPr>
            <a:endParaRPr lang="en-US" sz="2400">
              <a:latin typeface="Times New Roman" charset="0"/>
            </a:endParaRPr>
          </a:p>
        </p:txBody>
      </p:sp>
    </p:spTree>
  </p:cSld>
  <p:clrMapOvr>
    <a:masterClrMapping/>
  </p:clrMapOvr>
  <p:transition>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Box 2"/>
          <p:cNvSpPr txBox="1">
            <a:spLocks noChangeArrowheads="1"/>
          </p:cNvSpPr>
          <p:nvPr/>
        </p:nvSpPr>
        <p:spPr bwMode="auto">
          <a:xfrm>
            <a:off x="1758950" y="609600"/>
            <a:ext cx="7080250" cy="1309688"/>
          </a:xfrm>
          <a:prstGeom prst="rect">
            <a:avLst/>
          </a:prstGeom>
          <a:noFill/>
          <a:ln w="9525">
            <a:noFill/>
            <a:miter lim="800000"/>
            <a:headEnd/>
            <a:tailEnd/>
          </a:ln>
          <a:effectLst/>
        </p:spPr>
        <p:txBody>
          <a:bodyPr>
            <a:spAutoFit/>
          </a:bodyPr>
          <a:lstStyle/>
          <a:p>
            <a:pPr algn="ctr"/>
            <a:r>
              <a:rPr lang="en-GB" sz="2400" b="1">
                <a:solidFill>
                  <a:schemeClr val="tx2"/>
                </a:solidFill>
                <a:effectLst>
                  <a:outerShdw blurRad="38100" dist="38100" dir="2700000" algn="tl">
                    <a:srgbClr val="C0C0C0"/>
                  </a:outerShdw>
                </a:effectLst>
              </a:rPr>
              <a:t>Predictive/Prescriptive Analysis Using the CLASSES Bioeconomic Modeling Tool </a:t>
            </a:r>
          </a:p>
          <a:p>
            <a:pPr algn="ctr"/>
            <a:endParaRPr lang="en-GB" sz="3200" b="1">
              <a:solidFill>
                <a:schemeClr val="tx2"/>
              </a:solidFill>
              <a:effectLst>
                <a:outerShdw blurRad="38100" dist="38100" dir="2700000" algn="tl">
                  <a:srgbClr val="C0C0C0"/>
                </a:outerShdw>
              </a:effectLst>
            </a:endParaRPr>
          </a:p>
        </p:txBody>
      </p:sp>
      <p:sp>
        <p:nvSpPr>
          <p:cNvPr id="67587" name="Text Box 3"/>
          <p:cNvSpPr txBox="1">
            <a:spLocks noChangeArrowheads="1"/>
          </p:cNvSpPr>
          <p:nvPr/>
        </p:nvSpPr>
        <p:spPr bwMode="auto">
          <a:xfrm>
            <a:off x="2516188" y="1963738"/>
            <a:ext cx="5643562" cy="320675"/>
          </a:xfrm>
          <a:prstGeom prst="rect">
            <a:avLst/>
          </a:prstGeom>
          <a:noFill/>
          <a:ln w="12700">
            <a:noFill/>
            <a:miter lim="800000"/>
            <a:headEnd/>
            <a:tailEnd/>
          </a:ln>
          <a:effectLst/>
        </p:spPr>
        <p:txBody>
          <a:bodyPr bIns="0">
            <a:spAutoFit/>
          </a:bodyPr>
          <a:lstStyle/>
          <a:p>
            <a:endParaRPr lang="en-US"/>
          </a:p>
        </p:txBody>
      </p:sp>
      <p:sp>
        <p:nvSpPr>
          <p:cNvPr id="67588" name="Text Box 4"/>
          <p:cNvSpPr txBox="1">
            <a:spLocks noChangeArrowheads="1"/>
          </p:cNvSpPr>
          <p:nvPr/>
        </p:nvSpPr>
        <p:spPr bwMode="auto">
          <a:xfrm>
            <a:off x="1687513" y="2286000"/>
            <a:ext cx="7177087" cy="3697288"/>
          </a:xfrm>
          <a:prstGeom prst="rect">
            <a:avLst/>
          </a:prstGeom>
          <a:noFill/>
          <a:ln w="12700">
            <a:noFill/>
            <a:miter lim="800000"/>
            <a:headEnd/>
            <a:tailEnd/>
          </a:ln>
          <a:effectLst/>
        </p:spPr>
        <p:txBody>
          <a:bodyPr bIns="0">
            <a:spAutoFit/>
          </a:bodyPr>
          <a:lstStyle/>
          <a:p>
            <a:r>
              <a:rPr lang="en-US" sz="2400">
                <a:latin typeface="Times New Roman" charset="0"/>
              </a:rPr>
              <a:t>Descriptive empirical research and causal analysis feeds into the design and calibration of a dynamic process model to explore the complex interactions between the human and natural systems in rural Madagascar and Kenya.</a:t>
            </a:r>
          </a:p>
          <a:p>
            <a:endParaRPr lang="en-US" sz="2400">
              <a:latin typeface="Times New Roman" charset="0"/>
            </a:endParaRPr>
          </a:p>
          <a:p>
            <a:r>
              <a:rPr lang="en-US" sz="2400">
                <a:latin typeface="Times New Roman" charset="0"/>
              </a:rPr>
              <a:t>The Crop, Livestock And Soils in Smallholder Economic Systems (</a:t>
            </a:r>
            <a:r>
              <a:rPr lang="en-US" sz="2400" b="1">
                <a:latin typeface="Times New Roman" charset="0"/>
              </a:rPr>
              <a:t>CLASSES</a:t>
            </a:r>
            <a:r>
              <a:rPr lang="en-US" sz="2400">
                <a:latin typeface="Times New Roman" charset="0"/>
              </a:rPr>
              <a:t>) bioeconomic modeling tool can then be used to conduct ex ante impact assessment and virtual policy experiments</a:t>
            </a:r>
          </a:p>
        </p:txBody>
      </p:sp>
    </p:spTree>
  </p:cSld>
  <p:clrMapOvr>
    <a:masterClrMapping/>
  </p:clrMapOvr>
  <p:transition>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3375025" y="5867400"/>
            <a:ext cx="3446463" cy="685800"/>
          </a:xfrm>
          <a:prstGeom prst="rect">
            <a:avLst/>
          </a:prstGeom>
          <a:solidFill>
            <a:srgbClr val="FF9933"/>
          </a:solidFill>
          <a:ln w="9525">
            <a:solidFill>
              <a:schemeClr val="tx1"/>
            </a:solidFill>
            <a:miter lim="800000"/>
            <a:headEnd/>
            <a:tailEnd/>
          </a:ln>
          <a:effectLst/>
        </p:spPr>
        <p:txBody>
          <a:bodyPr wrap="none" anchor="ctr"/>
          <a:lstStyle/>
          <a:p>
            <a:pPr algn="ctr"/>
            <a:r>
              <a:rPr lang="en-US" sz="1600">
                <a:latin typeface="Times New Roman" charset="0"/>
              </a:rPr>
              <a:t>SOIL QUALITY &amp; DEPTH</a:t>
            </a:r>
          </a:p>
          <a:p>
            <a:pPr algn="ctr"/>
            <a:r>
              <a:rPr lang="en-US" sz="1400">
                <a:latin typeface="Times New Roman" charset="0"/>
              </a:rPr>
              <a:t>                     </a:t>
            </a:r>
            <a:endParaRPr lang="en-US" sz="2400">
              <a:latin typeface="Times New Roman" charset="0"/>
            </a:endParaRPr>
          </a:p>
        </p:txBody>
      </p:sp>
      <p:sp>
        <p:nvSpPr>
          <p:cNvPr id="68611" name="Line 3"/>
          <p:cNvSpPr>
            <a:spLocks noChangeShapeType="1"/>
          </p:cNvSpPr>
          <p:nvPr/>
        </p:nvSpPr>
        <p:spPr bwMode="auto">
          <a:xfrm flipH="1">
            <a:off x="4148138" y="2209800"/>
            <a:ext cx="6985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68612" name="Line 4"/>
          <p:cNvSpPr>
            <a:spLocks noChangeShapeType="1"/>
          </p:cNvSpPr>
          <p:nvPr/>
        </p:nvSpPr>
        <p:spPr bwMode="auto">
          <a:xfrm flipV="1">
            <a:off x="4078288" y="3962400"/>
            <a:ext cx="0" cy="533400"/>
          </a:xfrm>
          <a:prstGeom prst="line">
            <a:avLst/>
          </a:prstGeom>
          <a:noFill/>
          <a:ln w="9525">
            <a:solidFill>
              <a:schemeClr val="tx1"/>
            </a:solidFill>
            <a:round/>
            <a:headEnd/>
            <a:tailEnd type="triangle" w="med" len="med"/>
          </a:ln>
          <a:effectLst/>
        </p:spPr>
        <p:txBody>
          <a:bodyPr wrap="none" anchor="ctr"/>
          <a:lstStyle/>
          <a:p>
            <a:endParaRPr lang="en-US"/>
          </a:p>
        </p:txBody>
      </p:sp>
      <p:sp>
        <p:nvSpPr>
          <p:cNvPr id="68613" name="Line 5"/>
          <p:cNvSpPr>
            <a:spLocks noChangeShapeType="1"/>
          </p:cNvSpPr>
          <p:nvPr/>
        </p:nvSpPr>
        <p:spPr bwMode="auto">
          <a:xfrm flipV="1">
            <a:off x="4078288" y="3886200"/>
            <a:ext cx="0" cy="152400"/>
          </a:xfrm>
          <a:prstGeom prst="line">
            <a:avLst/>
          </a:prstGeom>
          <a:noFill/>
          <a:ln w="9525">
            <a:solidFill>
              <a:schemeClr val="tx1"/>
            </a:solidFill>
            <a:round/>
            <a:headEnd/>
            <a:tailEnd type="triangle" w="med" len="med"/>
          </a:ln>
          <a:effectLst/>
        </p:spPr>
        <p:txBody>
          <a:bodyPr wrap="none" anchor="ctr"/>
          <a:lstStyle/>
          <a:p>
            <a:endParaRPr lang="en-US"/>
          </a:p>
        </p:txBody>
      </p:sp>
      <p:sp>
        <p:nvSpPr>
          <p:cNvPr id="68614" name="Line 6"/>
          <p:cNvSpPr>
            <a:spLocks noChangeShapeType="1"/>
          </p:cNvSpPr>
          <p:nvPr/>
        </p:nvSpPr>
        <p:spPr bwMode="auto">
          <a:xfrm>
            <a:off x="3657600" y="5105400"/>
            <a:ext cx="0" cy="685800"/>
          </a:xfrm>
          <a:prstGeom prst="line">
            <a:avLst/>
          </a:prstGeom>
          <a:noFill/>
          <a:ln w="9525">
            <a:solidFill>
              <a:schemeClr val="tx1"/>
            </a:solidFill>
            <a:round/>
            <a:headEnd/>
            <a:tailEnd type="triangle" w="med" len="med"/>
          </a:ln>
          <a:effectLst/>
        </p:spPr>
        <p:txBody>
          <a:bodyPr wrap="none" anchor="ctr"/>
          <a:lstStyle/>
          <a:p>
            <a:endParaRPr lang="en-US"/>
          </a:p>
        </p:txBody>
      </p:sp>
      <p:sp>
        <p:nvSpPr>
          <p:cNvPr id="68615" name="Rectangle 7"/>
          <p:cNvSpPr>
            <a:spLocks noChangeArrowheads="1"/>
          </p:cNvSpPr>
          <p:nvPr/>
        </p:nvSpPr>
        <p:spPr bwMode="auto">
          <a:xfrm>
            <a:off x="2590800" y="1828800"/>
            <a:ext cx="3105150" cy="685800"/>
          </a:xfrm>
          <a:prstGeom prst="rect">
            <a:avLst/>
          </a:prstGeom>
          <a:solidFill>
            <a:srgbClr val="FFCCFF"/>
          </a:solidFill>
          <a:ln w="9525">
            <a:solidFill>
              <a:schemeClr val="tx1"/>
            </a:solidFill>
            <a:miter lim="800000"/>
            <a:headEnd/>
            <a:tailEnd/>
          </a:ln>
          <a:effectLst/>
        </p:spPr>
        <p:txBody>
          <a:bodyPr wrap="none" anchor="ctr"/>
          <a:lstStyle/>
          <a:p>
            <a:pPr algn="ctr"/>
            <a:r>
              <a:rPr lang="en-US" sz="1600">
                <a:solidFill>
                  <a:schemeClr val="bg2"/>
                </a:solidFill>
                <a:latin typeface="Times New Roman" charset="0"/>
              </a:rPr>
              <a:t>HUMAN BEHAVIOR &amp; WELFARE</a:t>
            </a:r>
          </a:p>
          <a:p>
            <a:pPr algn="ctr"/>
            <a:r>
              <a:rPr lang="en-US" sz="1600">
                <a:solidFill>
                  <a:schemeClr val="bg2"/>
                </a:solidFill>
                <a:latin typeface="Times New Roman" charset="0"/>
              </a:rPr>
              <a:t>(income, health, wealth)</a:t>
            </a:r>
            <a:endParaRPr lang="en-US" sz="1600">
              <a:solidFill>
                <a:srgbClr val="FF66CC"/>
              </a:solidFill>
              <a:latin typeface="Times New Roman" charset="0"/>
            </a:endParaRPr>
          </a:p>
        </p:txBody>
      </p:sp>
      <p:sp>
        <p:nvSpPr>
          <p:cNvPr id="68616" name="Rectangle 8"/>
          <p:cNvSpPr>
            <a:spLocks noChangeArrowheads="1"/>
          </p:cNvSpPr>
          <p:nvPr/>
        </p:nvSpPr>
        <p:spPr bwMode="auto">
          <a:xfrm>
            <a:off x="3163888" y="3581400"/>
            <a:ext cx="2320925" cy="381000"/>
          </a:xfrm>
          <a:prstGeom prst="rect">
            <a:avLst/>
          </a:prstGeom>
          <a:solidFill>
            <a:schemeClr val="accent1"/>
          </a:solidFill>
          <a:ln w="9525">
            <a:solidFill>
              <a:schemeClr val="tx1"/>
            </a:solidFill>
            <a:miter lim="800000"/>
            <a:headEnd/>
            <a:tailEnd/>
          </a:ln>
          <a:effectLst/>
        </p:spPr>
        <p:txBody>
          <a:bodyPr wrap="none" anchor="ctr"/>
          <a:lstStyle/>
          <a:p>
            <a:pPr algn="ctr"/>
            <a:r>
              <a:rPr lang="en-US" sz="1600">
                <a:latin typeface="Times New Roman" charset="0"/>
              </a:rPr>
              <a:t>LIVESTOCK HERD SIZE</a:t>
            </a:r>
          </a:p>
        </p:txBody>
      </p:sp>
      <p:sp>
        <p:nvSpPr>
          <p:cNvPr id="68617" name="Rectangle 9"/>
          <p:cNvSpPr>
            <a:spLocks noChangeArrowheads="1"/>
          </p:cNvSpPr>
          <p:nvPr/>
        </p:nvSpPr>
        <p:spPr bwMode="auto">
          <a:xfrm>
            <a:off x="3092450" y="4343400"/>
            <a:ext cx="2463800" cy="762000"/>
          </a:xfrm>
          <a:prstGeom prst="rect">
            <a:avLst/>
          </a:prstGeom>
          <a:solidFill>
            <a:schemeClr val="accent1"/>
          </a:solidFill>
          <a:ln w="9525">
            <a:solidFill>
              <a:schemeClr val="tx1"/>
            </a:solidFill>
            <a:miter lim="800000"/>
            <a:headEnd/>
            <a:tailEnd/>
          </a:ln>
          <a:effectLst/>
        </p:spPr>
        <p:txBody>
          <a:bodyPr wrap="none" anchor="ctr"/>
          <a:lstStyle/>
          <a:p>
            <a:r>
              <a:rPr lang="en-US" sz="1600">
                <a:latin typeface="Times New Roman" charset="0"/>
              </a:rPr>
              <a:t>        PLANT BIOMASS</a:t>
            </a:r>
          </a:p>
          <a:p>
            <a:r>
              <a:rPr lang="en-US" sz="1600">
                <a:latin typeface="Times New Roman" charset="0"/>
              </a:rPr>
              <a:t>- Natural vegetation</a:t>
            </a:r>
          </a:p>
          <a:p>
            <a:r>
              <a:rPr lang="en-US" sz="1600">
                <a:latin typeface="Times New Roman" charset="0"/>
              </a:rPr>
              <a:t>- crops and agroforestry</a:t>
            </a:r>
            <a:endParaRPr lang="en-US" sz="2400">
              <a:latin typeface="Times New Roman" charset="0"/>
            </a:endParaRPr>
          </a:p>
        </p:txBody>
      </p:sp>
      <p:sp>
        <p:nvSpPr>
          <p:cNvPr id="68618" name="Text Box 10"/>
          <p:cNvSpPr txBox="1">
            <a:spLocks noChangeArrowheads="1"/>
          </p:cNvSpPr>
          <p:nvPr/>
        </p:nvSpPr>
        <p:spPr bwMode="auto">
          <a:xfrm>
            <a:off x="4429125" y="2438400"/>
            <a:ext cx="1055688" cy="1155700"/>
          </a:xfrm>
          <a:prstGeom prst="rect">
            <a:avLst/>
          </a:prstGeom>
          <a:noFill/>
          <a:ln w="9525">
            <a:noFill/>
            <a:miter lim="800000"/>
            <a:headEnd/>
            <a:tailEnd/>
          </a:ln>
          <a:effectLst/>
        </p:spPr>
        <p:txBody>
          <a:bodyPr>
            <a:spAutoFit/>
          </a:bodyPr>
          <a:lstStyle/>
          <a:p>
            <a:r>
              <a:rPr lang="en-US" sz="1400">
                <a:latin typeface="Times New Roman" charset="0"/>
              </a:rPr>
              <a:t>Milk</a:t>
            </a:r>
          </a:p>
          <a:p>
            <a:r>
              <a:rPr lang="en-US" sz="1400">
                <a:latin typeface="Times New Roman" charset="0"/>
              </a:rPr>
              <a:t>meat</a:t>
            </a:r>
          </a:p>
          <a:p>
            <a:r>
              <a:rPr lang="en-US" sz="1400">
                <a:latin typeface="Times New Roman" charset="0"/>
              </a:rPr>
              <a:t>traction</a:t>
            </a:r>
          </a:p>
          <a:p>
            <a:r>
              <a:rPr lang="en-US" sz="1400">
                <a:latin typeface="Times New Roman" charset="0"/>
              </a:rPr>
              <a:t>Savings</a:t>
            </a:r>
          </a:p>
          <a:p>
            <a:r>
              <a:rPr lang="en-US" sz="1400">
                <a:latin typeface="Times New Roman" charset="0"/>
              </a:rPr>
              <a:t>Manure</a:t>
            </a:r>
            <a:endParaRPr lang="en-US" sz="1200">
              <a:latin typeface="Times New Roman" charset="0"/>
            </a:endParaRPr>
          </a:p>
        </p:txBody>
      </p:sp>
      <p:sp>
        <p:nvSpPr>
          <p:cNvPr id="68619" name="Text Box 11"/>
          <p:cNvSpPr txBox="1">
            <a:spLocks noChangeArrowheads="1"/>
          </p:cNvSpPr>
          <p:nvPr/>
        </p:nvSpPr>
        <p:spPr bwMode="auto">
          <a:xfrm>
            <a:off x="3022600" y="2438400"/>
            <a:ext cx="1143000" cy="1338263"/>
          </a:xfrm>
          <a:prstGeom prst="rect">
            <a:avLst/>
          </a:prstGeom>
          <a:noFill/>
          <a:ln w="9525">
            <a:noFill/>
            <a:miter lim="800000"/>
            <a:headEnd/>
            <a:tailEnd/>
          </a:ln>
          <a:effectLst/>
        </p:spPr>
        <p:txBody>
          <a:bodyPr>
            <a:spAutoFit/>
          </a:bodyPr>
          <a:lstStyle/>
          <a:p>
            <a:r>
              <a:rPr lang="en-US" sz="1400">
                <a:latin typeface="Times New Roman" charset="0"/>
              </a:rPr>
              <a:t>Herd size</a:t>
            </a:r>
          </a:p>
          <a:p>
            <a:r>
              <a:rPr lang="en-US" sz="1400">
                <a:latin typeface="Times New Roman" charset="0"/>
              </a:rPr>
              <a:t> + species</a:t>
            </a:r>
          </a:p>
          <a:p>
            <a:r>
              <a:rPr lang="en-US" sz="1400">
                <a:latin typeface="Times New Roman" charset="0"/>
              </a:rPr>
              <a:t>husbandry,</a:t>
            </a:r>
          </a:p>
          <a:p>
            <a:r>
              <a:rPr lang="en-US" sz="1400">
                <a:latin typeface="Times New Roman" charset="0"/>
              </a:rPr>
              <a:t>feeding</a:t>
            </a:r>
          </a:p>
          <a:p>
            <a:r>
              <a:rPr lang="en-US" sz="1400">
                <a:latin typeface="Times New Roman" charset="0"/>
              </a:rPr>
              <a:t>practices</a:t>
            </a:r>
            <a:endParaRPr lang="en-US" sz="1200">
              <a:latin typeface="Times New Roman" charset="0"/>
            </a:endParaRPr>
          </a:p>
          <a:p>
            <a:endParaRPr lang="en-US" sz="1200">
              <a:latin typeface="Times New Roman" charset="0"/>
            </a:endParaRPr>
          </a:p>
        </p:txBody>
      </p:sp>
      <p:sp>
        <p:nvSpPr>
          <p:cNvPr id="68620" name="Line 12"/>
          <p:cNvSpPr>
            <a:spLocks noChangeShapeType="1"/>
          </p:cNvSpPr>
          <p:nvPr/>
        </p:nvSpPr>
        <p:spPr bwMode="auto">
          <a:xfrm>
            <a:off x="3797300" y="2514600"/>
            <a:ext cx="0" cy="1066800"/>
          </a:xfrm>
          <a:prstGeom prst="line">
            <a:avLst/>
          </a:prstGeom>
          <a:noFill/>
          <a:ln w="9525">
            <a:solidFill>
              <a:schemeClr val="tx1"/>
            </a:solidFill>
            <a:round/>
            <a:headEnd/>
            <a:tailEnd type="triangle" w="med" len="med"/>
          </a:ln>
          <a:effectLst/>
        </p:spPr>
        <p:txBody>
          <a:bodyPr wrap="none" anchor="ctr"/>
          <a:lstStyle/>
          <a:p>
            <a:endParaRPr lang="en-US"/>
          </a:p>
        </p:txBody>
      </p:sp>
      <p:sp>
        <p:nvSpPr>
          <p:cNvPr id="68621" name="Line 13"/>
          <p:cNvSpPr>
            <a:spLocks noChangeShapeType="1"/>
          </p:cNvSpPr>
          <p:nvPr/>
        </p:nvSpPr>
        <p:spPr bwMode="auto">
          <a:xfrm flipV="1">
            <a:off x="4359275" y="2438400"/>
            <a:ext cx="0" cy="1143000"/>
          </a:xfrm>
          <a:prstGeom prst="line">
            <a:avLst/>
          </a:prstGeom>
          <a:noFill/>
          <a:ln w="9525">
            <a:solidFill>
              <a:schemeClr val="tx1"/>
            </a:solidFill>
            <a:round/>
            <a:headEnd/>
            <a:tailEnd type="triangle" w="med" len="med"/>
          </a:ln>
          <a:effectLst/>
        </p:spPr>
        <p:txBody>
          <a:bodyPr wrap="none" anchor="ctr"/>
          <a:lstStyle/>
          <a:p>
            <a:endParaRPr lang="en-US"/>
          </a:p>
        </p:txBody>
      </p:sp>
      <p:sp>
        <p:nvSpPr>
          <p:cNvPr id="68622" name="Line 14"/>
          <p:cNvSpPr>
            <a:spLocks noChangeShapeType="1"/>
          </p:cNvSpPr>
          <p:nvPr/>
        </p:nvSpPr>
        <p:spPr bwMode="auto">
          <a:xfrm>
            <a:off x="5556250" y="4648200"/>
            <a:ext cx="490538" cy="0"/>
          </a:xfrm>
          <a:prstGeom prst="line">
            <a:avLst/>
          </a:prstGeom>
          <a:noFill/>
          <a:ln w="9525">
            <a:solidFill>
              <a:schemeClr val="tx1"/>
            </a:solidFill>
            <a:round/>
            <a:headEnd/>
            <a:tailEnd/>
          </a:ln>
          <a:effectLst/>
        </p:spPr>
        <p:txBody>
          <a:bodyPr wrap="none" anchor="ctr"/>
          <a:lstStyle/>
          <a:p>
            <a:endParaRPr lang="en-US"/>
          </a:p>
        </p:txBody>
      </p:sp>
      <p:sp>
        <p:nvSpPr>
          <p:cNvPr id="68623" name="Line 15"/>
          <p:cNvSpPr>
            <a:spLocks noChangeShapeType="1"/>
          </p:cNvSpPr>
          <p:nvPr/>
        </p:nvSpPr>
        <p:spPr bwMode="auto">
          <a:xfrm flipV="1">
            <a:off x="6046788" y="2286000"/>
            <a:ext cx="0" cy="2362200"/>
          </a:xfrm>
          <a:prstGeom prst="line">
            <a:avLst/>
          </a:prstGeom>
          <a:noFill/>
          <a:ln w="9525">
            <a:solidFill>
              <a:schemeClr val="tx1"/>
            </a:solidFill>
            <a:round/>
            <a:headEnd/>
            <a:tailEnd/>
          </a:ln>
          <a:effectLst/>
        </p:spPr>
        <p:txBody>
          <a:bodyPr wrap="none" anchor="ctr"/>
          <a:lstStyle/>
          <a:p>
            <a:endParaRPr lang="en-US"/>
          </a:p>
        </p:txBody>
      </p:sp>
      <p:sp>
        <p:nvSpPr>
          <p:cNvPr id="68624" name="Line 16"/>
          <p:cNvSpPr>
            <a:spLocks noChangeShapeType="1"/>
          </p:cNvSpPr>
          <p:nvPr/>
        </p:nvSpPr>
        <p:spPr bwMode="auto">
          <a:xfrm flipH="1">
            <a:off x="5695950" y="2286000"/>
            <a:ext cx="350838"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68625" name="Line 17"/>
          <p:cNvSpPr>
            <a:spLocks noChangeShapeType="1"/>
          </p:cNvSpPr>
          <p:nvPr/>
        </p:nvSpPr>
        <p:spPr bwMode="auto">
          <a:xfrm flipH="1">
            <a:off x="2178050" y="4724400"/>
            <a:ext cx="914400" cy="0"/>
          </a:xfrm>
          <a:prstGeom prst="line">
            <a:avLst/>
          </a:prstGeom>
          <a:noFill/>
          <a:ln w="9525">
            <a:solidFill>
              <a:schemeClr val="tx1"/>
            </a:solidFill>
            <a:round/>
            <a:headEnd/>
            <a:tailEnd/>
          </a:ln>
          <a:effectLst/>
        </p:spPr>
        <p:txBody>
          <a:bodyPr wrap="none" anchor="ctr"/>
          <a:lstStyle/>
          <a:p>
            <a:endParaRPr lang="en-US"/>
          </a:p>
        </p:txBody>
      </p:sp>
      <p:sp>
        <p:nvSpPr>
          <p:cNvPr id="68626" name="Line 18"/>
          <p:cNvSpPr>
            <a:spLocks noChangeShapeType="1"/>
          </p:cNvSpPr>
          <p:nvPr/>
        </p:nvSpPr>
        <p:spPr bwMode="auto">
          <a:xfrm flipV="1">
            <a:off x="2178050" y="2362200"/>
            <a:ext cx="0" cy="2362200"/>
          </a:xfrm>
          <a:prstGeom prst="line">
            <a:avLst/>
          </a:prstGeom>
          <a:noFill/>
          <a:ln w="9525">
            <a:solidFill>
              <a:schemeClr val="tx1"/>
            </a:solidFill>
            <a:round/>
            <a:headEnd/>
            <a:tailEnd/>
          </a:ln>
          <a:effectLst/>
        </p:spPr>
        <p:txBody>
          <a:bodyPr wrap="none" anchor="ctr"/>
          <a:lstStyle/>
          <a:p>
            <a:endParaRPr lang="en-US"/>
          </a:p>
        </p:txBody>
      </p:sp>
      <p:sp>
        <p:nvSpPr>
          <p:cNvPr id="68627" name="Line 19"/>
          <p:cNvSpPr>
            <a:spLocks noChangeShapeType="1"/>
          </p:cNvSpPr>
          <p:nvPr/>
        </p:nvSpPr>
        <p:spPr bwMode="auto">
          <a:xfrm>
            <a:off x="2178050" y="2362200"/>
            <a:ext cx="563563" cy="0"/>
          </a:xfrm>
          <a:prstGeom prst="line">
            <a:avLst/>
          </a:prstGeom>
          <a:noFill/>
          <a:ln w="9525">
            <a:solidFill>
              <a:schemeClr val="tx1"/>
            </a:solidFill>
            <a:round/>
            <a:headEnd/>
            <a:tailEnd/>
          </a:ln>
          <a:effectLst/>
        </p:spPr>
        <p:txBody>
          <a:bodyPr wrap="none" anchor="ctr"/>
          <a:lstStyle/>
          <a:p>
            <a:endParaRPr lang="en-US"/>
          </a:p>
        </p:txBody>
      </p:sp>
      <p:sp>
        <p:nvSpPr>
          <p:cNvPr id="68628" name="Text Box 20"/>
          <p:cNvSpPr txBox="1">
            <a:spLocks noChangeArrowheads="1"/>
          </p:cNvSpPr>
          <p:nvPr/>
        </p:nvSpPr>
        <p:spPr bwMode="auto">
          <a:xfrm>
            <a:off x="4078288" y="3962400"/>
            <a:ext cx="1757362" cy="304800"/>
          </a:xfrm>
          <a:prstGeom prst="rect">
            <a:avLst/>
          </a:prstGeom>
          <a:noFill/>
          <a:ln w="9525">
            <a:noFill/>
            <a:miter lim="800000"/>
            <a:headEnd/>
            <a:tailEnd/>
          </a:ln>
          <a:effectLst/>
        </p:spPr>
        <p:txBody>
          <a:bodyPr>
            <a:spAutoFit/>
          </a:bodyPr>
          <a:lstStyle/>
          <a:p>
            <a:r>
              <a:rPr lang="en-US" sz="1400">
                <a:latin typeface="Times New Roman" charset="0"/>
              </a:rPr>
              <a:t>Forage, feed</a:t>
            </a:r>
            <a:endParaRPr lang="en-US" sz="1200">
              <a:latin typeface="Times New Roman" charset="0"/>
            </a:endParaRPr>
          </a:p>
        </p:txBody>
      </p:sp>
      <p:sp>
        <p:nvSpPr>
          <p:cNvPr id="68629" name="Line 21"/>
          <p:cNvSpPr>
            <a:spLocks noChangeShapeType="1"/>
          </p:cNvSpPr>
          <p:nvPr/>
        </p:nvSpPr>
        <p:spPr bwMode="auto">
          <a:xfrm flipH="1">
            <a:off x="1755775" y="2209800"/>
            <a:ext cx="985838" cy="0"/>
          </a:xfrm>
          <a:prstGeom prst="line">
            <a:avLst/>
          </a:prstGeom>
          <a:noFill/>
          <a:ln w="9525">
            <a:solidFill>
              <a:schemeClr val="tx1"/>
            </a:solidFill>
            <a:round/>
            <a:headEnd/>
            <a:tailEnd/>
          </a:ln>
          <a:effectLst/>
        </p:spPr>
        <p:txBody>
          <a:bodyPr wrap="none" anchor="ctr"/>
          <a:lstStyle/>
          <a:p>
            <a:endParaRPr lang="en-US"/>
          </a:p>
        </p:txBody>
      </p:sp>
      <p:sp>
        <p:nvSpPr>
          <p:cNvPr id="68630" name="Line 22"/>
          <p:cNvSpPr>
            <a:spLocks noChangeShapeType="1"/>
          </p:cNvSpPr>
          <p:nvPr/>
        </p:nvSpPr>
        <p:spPr bwMode="auto">
          <a:xfrm>
            <a:off x="1755775" y="2209800"/>
            <a:ext cx="0" cy="3810000"/>
          </a:xfrm>
          <a:prstGeom prst="line">
            <a:avLst/>
          </a:prstGeom>
          <a:noFill/>
          <a:ln w="9525">
            <a:solidFill>
              <a:schemeClr val="tx1"/>
            </a:solidFill>
            <a:round/>
            <a:headEnd/>
            <a:tailEnd/>
          </a:ln>
          <a:effectLst/>
        </p:spPr>
        <p:txBody>
          <a:bodyPr wrap="none" anchor="ctr"/>
          <a:lstStyle/>
          <a:p>
            <a:endParaRPr lang="en-US"/>
          </a:p>
        </p:txBody>
      </p:sp>
      <p:sp>
        <p:nvSpPr>
          <p:cNvPr id="68631" name="Line 23"/>
          <p:cNvSpPr>
            <a:spLocks noChangeShapeType="1"/>
          </p:cNvSpPr>
          <p:nvPr/>
        </p:nvSpPr>
        <p:spPr bwMode="auto">
          <a:xfrm>
            <a:off x="1755775" y="6019800"/>
            <a:ext cx="1619250" cy="0"/>
          </a:xfrm>
          <a:prstGeom prst="line">
            <a:avLst/>
          </a:prstGeom>
          <a:noFill/>
          <a:ln w="9525">
            <a:solidFill>
              <a:schemeClr val="tx1"/>
            </a:solidFill>
            <a:round/>
            <a:headEnd/>
            <a:tailEnd/>
          </a:ln>
          <a:effectLst/>
        </p:spPr>
        <p:txBody>
          <a:bodyPr wrap="none" anchor="ctr"/>
          <a:lstStyle/>
          <a:p>
            <a:endParaRPr lang="en-US"/>
          </a:p>
        </p:txBody>
      </p:sp>
      <p:sp>
        <p:nvSpPr>
          <p:cNvPr id="68632" name="Text Box 24"/>
          <p:cNvSpPr txBox="1">
            <a:spLocks noChangeArrowheads="1"/>
          </p:cNvSpPr>
          <p:nvPr/>
        </p:nvSpPr>
        <p:spPr bwMode="auto">
          <a:xfrm>
            <a:off x="5978525" y="2489200"/>
            <a:ext cx="1190625" cy="517525"/>
          </a:xfrm>
          <a:prstGeom prst="rect">
            <a:avLst/>
          </a:prstGeom>
          <a:noFill/>
          <a:ln w="9525">
            <a:noFill/>
            <a:miter lim="800000"/>
            <a:headEnd/>
            <a:tailEnd/>
          </a:ln>
          <a:effectLst/>
        </p:spPr>
        <p:txBody>
          <a:bodyPr wrap="none">
            <a:spAutoFit/>
          </a:bodyPr>
          <a:lstStyle/>
          <a:p>
            <a:r>
              <a:rPr lang="en-US" sz="1400">
                <a:latin typeface="Times New Roman" charset="0"/>
              </a:rPr>
              <a:t>   crops,</a:t>
            </a:r>
          </a:p>
          <a:p>
            <a:r>
              <a:rPr lang="en-US" sz="1400">
                <a:latin typeface="Times New Roman" charset="0"/>
              </a:rPr>
              <a:t>  green  manure</a:t>
            </a:r>
            <a:endParaRPr lang="en-US" sz="1200">
              <a:latin typeface="Times New Roman" charset="0"/>
            </a:endParaRPr>
          </a:p>
        </p:txBody>
      </p:sp>
      <p:sp>
        <p:nvSpPr>
          <p:cNvPr id="68633" name="Text Box 25"/>
          <p:cNvSpPr txBox="1">
            <a:spLocks noChangeArrowheads="1"/>
          </p:cNvSpPr>
          <p:nvPr/>
        </p:nvSpPr>
        <p:spPr bwMode="auto">
          <a:xfrm>
            <a:off x="2178050" y="3175000"/>
            <a:ext cx="881063" cy="1520825"/>
          </a:xfrm>
          <a:prstGeom prst="rect">
            <a:avLst/>
          </a:prstGeom>
          <a:noFill/>
          <a:ln w="9525">
            <a:noFill/>
            <a:miter lim="800000"/>
            <a:headEnd/>
            <a:tailEnd/>
          </a:ln>
          <a:effectLst/>
        </p:spPr>
        <p:txBody>
          <a:bodyPr wrap="none">
            <a:spAutoFit/>
          </a:bodyPr>
          <a:lstStyle/>
          <a:p>
            <a:r>
              <a:rPr lang="en-US" sz="1400">
                <a:latin typeface="Times New Roman" charset="0"/>
              </a:rPr>
              <a:t>crop</a:t>
            </a:r>
          </a:p>
          <a:p>
            <a:r>
              <a:rPr lang="en-US" sz="1400">
                <a:latin typeface="Times New Roman" charset="0"/>
              </a:rPr>
              <a:t>production</a:t>
            </a:r>
          </a:p>
          <a:p>
            <a:r>
              <a:rPr lang="en-US" sz="1400">
                <a:latin typeface="Times New Roman" charset="0"/>
              </a:rPr>
              <a:t>practices</a:t>
            </a:r>
          </a:p>
          <a:p>
            <a:r>
              <a:rPr lang="en-US" sz="1400">
                <a:latin typeface="Times New Roman" charset="0"/>
              </a:rPr>
              <a:t>land use</a:t>
            </a:r>
          </a:p>
          <a:p>
            <a:r>
              <a:rPr lang="en-US" sz="1400">
                <a:latin typeface="Times New Roman" charset="0"/>
              </a:rPr>
              <a:t>patterns</a:t>
            </a:r>
            <a:endParaRPr lang="en-US" sz="1200">
              <a:latin typeface="Times New Roman" charset="0"/>
            </a:endParaRPr>
          </a:p>
          <a:p>
            <a:endParaRPr lang="en-US" sz="1200">
              <a:latin typeface="Times New Roman" charset="0"/>
            </a:endParaRPr>
          </a:p>
          <a:p>
            <a:endParaRPr lang="en-US" sz="1200">
              <a:latin typeface="Times New Roman" charset="0"/>
            </a:endParaRPr>
          </a:p>
        </p:txBody>
      </p:sp>
      <p:sp>
        <p:nvSpPr>
          <p:cNvPr id="68634" name="Rectangle 26"/>
          <p:cNvSpPr>
            <a:spLocks noChangeArrowheads="1"/>
          </p:cNvSpPr>
          <p:nvPr/>
        </p:nvSpPr>
        <p:spPr bwMode="auto">
          <a:xfrm>
            <a:off x="1966913" y="533400"/>
            <a:ext cx="7177087" cy="1143000"/>
          </a:xfrm>
          <a:prstGeom prst="rect">
            <a:avLst/>
          </a:prstGeom>
          <a:noFill/>
          <a:ln w="9525">
            <a:noFill/>
            <a:miter lim="800000"/>
            <a:headEnd/>
            <a:tailEnd/>
          </a:ln>
          <a:effectLst/>
        </p:spPr>
        <p:txBody>
          <a:bodyPr anchor="ctr"/>
          <a:lstStyle/>
          <a:p>
            <a:pPr algn="ctr" eaLnBrk="1" hangingPunct="1"/>
            <a:r>
              <a:rPr lang="en-US" sz="2400" b="1">
                <a:solidFill>
                  <a:schemeClr val="tx2"/>
                </a:solidFill>
                <a:latin typeface="Times New Roman" charset="0"/>
              </a:rPr>
              <a:t>CLASSES MODELING FRAMEWORK</a:t>
            </a:r>
            <a:br>
              <a:rPr lang="en-US" sz="2400" b="1">
                <a:solidFill>
                  <a:schemeClr val="tx2"/>
                </a:solidFill>
                <a:latin typeface="Times New Roman" charset="0"/>
              </a:rPr>
            </a:br>
            <a:r>
              <a:rPr lang="en-US" sz="2400">
                <a:solidFill>
                  <a:schemeClr val="tx2"/>
                </a:solidFill>
                <a:latin typeface="Times New Roman" charset="0"/>
              </a:rPr>
              <a:t>A dynamic process model integrating soils, crops, livestock and human behavior and welfare</a:t>
            </a:r>
          </a:p>
        </p:txBody>
      </p:sp>
      <p:sp>
        <p:nvSpPr>
          <p:cNvPr id="68635" name="Text Box 27"/>
          <p:cNvSpPr txBox="1">
            <a:spLocks noChangeArrowheads="1"/>
          </p:cNvSpPr>
          <p:nvPr/>
        </p:nvSpPr>
        <p:spPr bwMode="auto">
          <a:xfrm>
            <a:off x="700088" y="2971800"/>
            <a:ext cx="1195387" cy="1946275"/>
          </a:xfrm>
          <a:prstGeom prst="rect">
            <a:avLst/>
          </a:prstGeom>
          <a:noFill/>
          <a:ln w="9525">
            <a:noFill/>
            <a:miter lim="800000"/>
            <a:headEnd/>
            <a:tailEnd/>
          </a:ln>
          <a:effectLst/>
        </p:spPr>
        <p:txBody>
          <a:bodyPr>
            <a:spAutoFit/>
          </a:bodyPr>
          <a:lstStyle/>
          <a:p>
            <a:r>
              <a:rPr lang="en-US" sz="1400">
                <a:latin typeface="Times New Roman" charset="0"/>
              </a:rPr>
              <a:t>Soil/water</a:t>
            </a:r>
          </a:p>
          <a:p>
            <a:r>
              <a:rPr lang="en-US" sz="1400">
                <a:latin typeface="Times New Roman" charset="0"/>
              </a:rPr>
              <a:t>conservation,</a:t>
            </a:r>
          </a:p>
          <a:p>
            <a:r>
              <a:rPr lang="en-US" sz="1400">
                <a:latin typeface="Times New Roman" charset="0"/>
              </a:rPr>
              <a:t> fertilizer, brown</a:t>
            </a:r>
          </a:p>
          <a:p>
            <a:r>
              <a:rPr lang="en-US" sz="1400">
                <a:latin typeface="Times New Roman" charset="0"/>
              </a:rPr>
              <a:t> &amp; green  manure</a:t>
            </a:r>
          </a:p>
          <a:p>
            <a:r>
              <a:rPr lang="en-US" sz="1400">
                <a:latin typeface="Times New Roman" charset="0"/>
              </a:rPr>
              <a:t> application</a:t>
            </a:r>
            <a:endParaRPr lang="en-US" sz="1200">
              <a:latin typeface="Times New Roman" charset="0"/>
            </a:endParaRPr>
          </a:p>
          <a:p>
            <a:endParaRPr lang="en-US" sz="2400">
              <a:latin typeface="Times New Roman" charset="0"/>
            </a:endParaRPr>
          </a:p>
        </p:txBody>
      </p:sp>
      <p:sp>
        <p:nvSpPr>
          <p:cNvPr id="68636" name="Line 28"/>
          <p:cNvSpPr>
            <a:spLocks noChangeShapeType="1"/>
          </p:cNvSpPr>
          <p:nvPr/>
        </p:nvSpPr>
        <p:spPr bwMode="auto">
          <a:xfrm>
            <a:off x="1755775" y="3733800"/>
            <a:ext cx="0" cy="76200"/>
          </a:xfrm>
          <a:prstGeom prst="line">
            <a:avLst/>
          </a:prstGeom>
          <a:noFill/>
          <a:ln w="9525">
            <a:solidFill>
              <a:schemeClr val="tx1"/>
            </a:solidFill>
            <a:round/>
            <a:headEnd/>
            <a:tailEnd type="triangle" w="med" len="med"/>
          </a:ln>
          <a:effectLst/>
        </p:spPr>
        <p:txBody>
          <a:bodyPr wrap="none" anchor="ctr"/>
          <a:lstStyle/>
          <a:p>
            <a:endParaRPr lang="en-US"/>
          </a:p>
        </p:txBody>
      </p:sp>
      <p:sp>
        <p:nvSpPr>
          <p:cNvPr id="68637" name="Line 29"/>
          <p:cNvSpPr>
            <a:spLocks noChangeShapeType="1"/>
          </p:cNvSpPr>
          <p:nvPr/>
        </p:nvSpPr>
        <p:spPr bwMode="auto">
          <a:xfrm>
            <a:off x="2178050" y="3200400"/>
            <a:ext cx="0" cy="228600"/>
          </a:xfrm>
          <a:prstGeom prst="line">
            <a:avLst/>
          </a:prstGeom>
          <a:noFill/>
          <a:ln w="9525">
            <a:solidFill>
              <a:schemeClr val="tx1"/>
            </a:solidFill>
            <a:round/>
            <a:headEnd/>
            <a:tailEnd type="triangle" w="med" len="med"/>
          </a:ln>
          <a:effectLst/>
        </p:spPr>
        <p:txBody>
          <a:bodyPr wrap="none" anchor="ctr"/>
          <a:lstStyle/>
          <a:p>
            <a:endParaRPr lang="en-US"/>
          </a:p>
        </p:txBody>
      </p:sp>
      <p:sp>
        <p:nvSpPr>
          <p:cNvPr id="68638" name="Line 30"/>
          <p:cNvSpPr>
            <a:spLocks noChangeShapeType="1"/>
          </p:cNvSpPr>
          <p:nvPr/>
        </p:nvSpPr>
        <p:spPr bwMode="auto">
          <a:xfrm flipV="1">
            <a:off x="6046788" y="3124200"/>
            <a:ext cx="0" cy="304800"/>
          </a:xfrm>
          <a:prstGeom prst="line">
            <a:avLst/>
          </a:prstGeom>
          <a:noFill/>
          <a:ln w="9525">
            <a:solidFill>
              <a:schemeClr val="tx1"/>
            </a:solidFill>
            <a:round/>
            <a:headEnd/>
            <a:tailEnd type="triangle" w="med" len="med"/>
          </a:ln>
          <a:effectLst/>
        </p:spPr>
        <p:txBody>
          <a:bodyPr wrap="none" anchor="ctr"/>
          <a:lstStyle/>
          <a:p>
            <a:endParaRPr lang="en-US"/>
          </a:p>
        </p:txBody>
      </p:sp>
      <p:sp>
        <p:nvSpPr>
          <p:cNvPr id="68639" name="Line 31"/>
          <p:cNvSpPr>
            <a:spLocks noChangeShapeType="1"/>
          </p:cNvSpPr>
          <p:nvPr/>
        </p:nvSpPr>
        <p:spPr bwMode="auto">
          <a:xfrm flipH="1">
            <a:off x="6046788" y="3581400"/>
            <a:ext cx="1338262"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68640" name="Line 32"/>
          <p:cNvSpPr>
            <a:spLocks noChangeShapeType="1"/>
          </p:cNvSpPr>
          <p:nvPr/>
        </p:nvSpPr>
        <p:spPr bwMode="auto">
          <a:xfrm>
            <a:off x="6046788" y="3886200"/>
            <a:ext cx="1057275"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68641" name="Rectangle 33"/>
          <p:cNvSpPr>
            <a:spLocks noChangeArrowheads="1"/>
          </p:cNvSpPr>
          <p:nvPr/>
        </p:nvSpPr>
        <p:spPr bwMode="auto">
          <a:xfrm>
            <a:off x="7104063" y="2971800"/>
            <a:ext cx="1828800" cy="2209800"/>
          </a:xfrm>
          <a:prstGeom prst="rect">
            <a:avLst/>
          </a:prstGeom>
          <a:solidFill>
            <a:srgbClr val="66FF33"/>
          </a:solidFill>
          <a:ln w="9525">
            <a:solidFill>
              <a:schemeClr val="tx1"/>
            </a:solidFill>
            <a:miter lim="800000"/>
            <a:headEnd/>
            <a:tailEnd/>
          </a:ln>
          <a:effectLst/>
        </p:spPr>
        <p:txBody>
          <a:bodyPr wrap="none" anchor="ctr"/>
          <a:lstStyle/>
          <a:p>
            <a:r>
              <a:rPr lang="en-US" sz="1400">
                <a:solidFill>
                  <a:schemeClr val="bg2"/>
                </a:solidFill>
                <a:latin typeface="Times New Roman" charset="0"/>
              </a:rPr>
              <a:t>ENVIRONMENTAL </a:t>
            </a:r>
          </a:p>
          <a:p>
            <a:r>
              <a:rPr lang="en-US" sz="1400">
                <a:solidFill>
                  <a:schemeClr val="bg2"/>
                </a:solidFill>
                <a:latin typeface="Times New Roman" charset="0"/>
              </a:rPr>
              <a:t>&amp; POLICY FACTORS</a:t>
            </a:r>
          </a:p>
          <a:p>
            <a:r>
              <a:rPr lang="en-US" sz="1400">
                <a:solidFill>
                  <a:schemeClr val="bg2"/>
                </a:solidFill>
                <a:latin typeface="Times New Roman" charset="0"/>
              </a:rPr>
              <a:t> - rainfall, </a:t>
            </a:r>
          </a:p>
          <a:p>
            <a:r>
              <a:rPr lang="en-US" sz="1400">
                <a:solidFill>
                  <a:schemeClr val="bg2"/>
                </a:solidFill>
                <a:latin typeface="Times New Roman" charset="0"/>
              </a:rPr>
              <a:t> - temperature</a:t>
            </a:r>
          </a:p>
          <a:p>
            <a:r>
              <a:rPr lang="en-US" sz="1400">
                <a:solidFill>
                  <a:schemeClr val="bg2"/>
                </a:solidFill>
                <a:latin typeface="Times New Roman" charset="0"/>
              </a:rPr>
              <a:t> - slope</a:t>
            </a:r>
          </a:p>
          <a:p>
            <a:r>
              <a:rPr lang="en-US" sz="1400">
                <a:solidFill>
                  <a:schemeClr val="bg2"/>
                </a:solidFill>
                <a:latin typeface="Times New Roman" charset="0"/>
              </a:rPr>
              <a:t>- prices</a:t>
            </a:r>
          </a:p>
          <a:p>
            <a:r>
              <a:rPr lang="en-US" sz="1400">
                <a:solidFill>
                  <a:schemeClr val="bg2"/>
                </a:solidFill>
                <a:latin typeface="Times New Roman" charset="0"/>
              </a:rPr>
              <a:t> - land tenure</a:t>
            </a:r>
          </a:p>
          <a:p>
            <a:r>
              <a:rPr lang="en-US" sz="1400">
                <a:solidFill>
                  <a:schemeClr val="bg2"/>
                </a:solidFill>
                <a:latin typeface="Times New Roman" charset="0"/>
              </a:rPr>
              <a:t> - land use restrictions</a:t>
            </a:r>
            <a:endParaRPr lang="en-US" sz="1400">
              <a:latin typeface="Times New Roman" charset="0"/>
            </a:endParaRPr>
          </a:p>
        </p:txBody>
      </p:sp>
      <p:sp>
        <p:nvSpPr>
          <p:cNvPr id="68642" name="Line 34"/>
          <p:cNvSpPr>
            <a:spLocks noChangeShapeType="1"/>
          </p:cNvSpPr>
          <p:nvPr/>
        </p:nvSpPr>
        <p:spPr bwMode="auto">
          <a:xfrm flipH="1">
            <a:off x="2811463" y="3810000"/>
            <a:ext cx="352425" cy="0"/>
          </a:xfrm>
          <a:prstGeom prst="line">
            <a:avLst/>
          </a:prstGeom>
          <a:noFill/>
          <a:ln w="9525">
            <a:solidFill>
              <a:schemeClr val="tx1"/>
            </a:solidFill>
            <a:round/>
            <a:headEnd/>
            <a:tailEnd/>
          </a:ln>
          <a:effectLst/>
        </p:spPr>
        <p:txBody>
          <a:bodyPr wrap="none" anchor="ctr"/>
          <a:lstStyle/>
          <a:p>
            <a:endParaRPr lang="en-US"/>
          </a:p>
        </p:txBody>
      </p:sp>
      <p:sp>
        <p:nvSpPr>
          <p:cNvPr id="68643" name="Line 35"/>
          <p:cNvSpPr>
            <a:spLocks noChangeShapeType="1"/>
          </p:cNvSpPr>
          <p:nvPr/>
        </p:nvSpPr>
        <p:spPr bwMode="auto">
          <a:xfrm>
            <a:off x="2811463" y="3810000"/>
            <a:ext cx="0" cy="1752600"/>
          </a:xfrm>
          <a:prstGeom prst="line">
            <a:avLst/>
          </a:prstGeom>
          <a:noFill/>
          <a:ln w="9525">
            <a:solidFill>
              <a:schemeClr val="tx1"/>
            </a:solidFill>
            <a:round/>
            <a:headEnd/>
            <a:tailEnd/>
          </a:ln>
          <a:effectLst/>
        </p:spPr>
        <p:txBody>
          <a:bodyPr wrap="none" anchor="ctr"/>
          <a:lstStyle/>
          <a:p>
            <a:endParaRPr lang="en-US"/>
          </a:p>
        </p:txBody>
      </p:sp>
      <p:sp>
        <p:nvSpPr>
          <p:cNvPr id="68644" name="Line 36"/>
          <p:cNvSpPr>
            <a:spLocks noChangeShapeType="1"/>
          </p:cNvSpPr>
          <p:nvPr/>
        </p:nvSpPr>
        <p:spPr bwMode="auto">
          <a:xfrm>
            <a:off x="2811463" y="5562600"/>
            <a:ext cx="846137"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68645" name="Text Box 37"/>
          <p:cNvSpPr txBox="1">
            <a:spLocks noChangeArrowheads="1"/>
          </p:cNvSpPr>
          <p:nvPr/>
        </p:nvSpPr>
        <p:spPr bwMode="auto">
          <a:xfrm>
            <a:off x="7243763" y="1981200"/>
            <a:ext cx="1571625" cy="581025"/>
          </a:xfrm>
          <a:prstGeom prst="rect">
            <a:avLst/>
          </a:prstGeom>
          <a:noFill/>
          <a:ln w="9525">
            <a:noFill/>
            <a:miter lim="800000"/>
            <a:headEnd/>
            <a:tailEnd/>
          </a:ln>
          <a:effectLst/>
        </p:spPr>
        <p:txBody>
          <a:bodyPr wrap="none">
            <a:spAutoFit/>
          </a:bodyPr>
          <a:lstStyle/>
          <a:p>
            <a:r>
              <a:rPr lang="en-US" sz="1600">
                <a:latin typeface="Times New Roman" charset="0"/>
              </a:rPr>
              <a:t> State or</a:t>
            </a:r>
          </a:p>
          <a:p>
            <a:r>
              <a:rPr lang="en-US" sz="1600">
                <a:latin typeface="Times New Roman" charset="0"/>
              </a:rPr>
              <a:t> decision variables</a:t>
            </a:r>
            <a:endParaRPr lang="en-US" sz="2400">
              <a:latin typeface="Times New Roman" charset="0"/>
            </a:endParaRPr>
          </a:p>
        </p:txBody>
      </p:sp>
      <p:sp>
        <p:nvSpPr>
          <p:cNvPr id="68646" name="Line 38"/>
          <p:cNvSpPr>
            <a:spLocks noChangeShapeType="1"/>
          </p:cNvSpPr>
          <p:nvPr/>
        </p:nvSpPr>
        <p:spPr bwMode="auto">
          <a:xfrm>
            <a:off x="6962775" y="2209800"/>
            <a:ext cx="280988"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68647" name="Line 39"/>
          <p:cNvSpPr>
            <a:spLocks noChangeShapeType="1"/>
          </p:cNvSpPr>
          <p:nvPr/>
        </p:nvSpPr>
        <p:spPr bwMode="auto">
          <a:xfrm>
            <a:off x="2811463" y="5029200"/>
            <a:ext cx="0" cy="152400"/>
          </a:xfrm>
          <a:prstGeom prst="line">
            <a:avLst/>
          </a:prstGeom>
          <a:noFill/>
          <a:ln w="9525">
            <a:solidFill>
              <a:schemeClr val="tx1"/>
            </a:solidFill>
            <a:round/>
            <a:headEnd/>
            <a:tailEnd type="triangle" w="med" len="med"/>
          </a:ln>
          <a:effectLst/>
        </p:spPr>
        <p:txBody>
          <a:bodyPr wrap="none" anchor="ctr"/>
          <a:lstStyle/>
          <a:p>
            <a:endParaRPr lang="en-US"/>
          </a:p>
        </p:txBody>
      </p:sp>
      <p:sp>
        <p:nvSpPr>
          <p:cNvPr id="68648" name="Text Box 40"/>
          <p:cNvSpPr txBox="1">
            <a:spLocks noChangeArrowheads="1"/>
          </p:cNvSpPr>
          <p:nvPr/>
        </p:nvSpPr>
        <p:spPr bwMode="auto">
          <a:xfrm>
            <a:off x="2165350" y="5040313"/>
            <a:ext cx="711200" cy="882650"/>
          </a:xfrm>
          <a:prstGeom prst="rect">
            <a:avLst/>
          </a:prstGeom>
          <a:noFill/>
          <a:ln w="9525">
            <a:noFill/>
            <a:miter lim="800000"/>
            <a:headEnd/>
            <a:tailEnd/>
          </a:ln>
          <a:effectLst/>
        </p:spPr>
        <p:txBody>
          <a:bodyPr wrap="none">
            <a:spAutoFit/>
          </a:bodyPr>
          <a:lstStyle/>
          <a:p>
            <a:r>
              <a:rPr lang="en-US" sz="1400">
                <a:latin typeface="Times New Roman" charset="0"/>
              </a:rPr>
              <a:t>Excreta,</a:t>
            </a:r>
          </a:p>
          <a:p>
            <a:r>
              <a:rPr lang="en-US" sz="1400">
                <a:latin typeface="Times New Roman" charset="0"/>
              </a:rPr>
              <a:t>litter,</a:t>
            </a:r>
            <a:endParaRPr lang="en-US" sz="1200">
              <a:latin typeface="Times New Roman" charset="0"/>
            </a:endParaRPr>
          </a:p>
          <a:p>
            <a:endParaRPr lang="en-US" sz="2400">
              <a:latin typeface="Times New Roman" charset="0"/>
            </a:endParaRPr>
          </a:p>
        </p:txBody>
      </p:sp>
      <p:sp>
        <p:nvSpPr>
          <p:cNvPr id="68649" name="Text Box 41"/>
          <p:cNvSpPr txBox="1">
            <a:spLocks noChangeArrowheads="1"/>
          </p:cNvSpPr>
          <p:nvPr/>
        </p:nvSpPr>
        <p:spPr bwMode="auto">
          <a:xfrm>
            <a:off x="3657600" y="5105400"/>
            <a:ext cx="1562100" cy="730250"/>
          </a:xfrm>
          <a:prstGeom prst="rect">
            <a:avLst/>
          </a:prstGeom>
          <a:noFill/>
          <a:ln w="9525">
            <a:noFill/>
            <a:miter lim="800000"/>
            <a:headEnd/>
            <a:tailEnd/>
          </a:ln>
          <a:effectLst/>
        </p:spPr>
        <p:txBody>
          <a:bodyPr wrap="none">
            <a:spAutoFit/>
          </a:bodyPr>
          <a:lstStyle/>
          <a:p>
            <a:r>
              <a:rPr lang="en-US" sz="1400">
                <a:latin typeface="Times New Roman" charset="0"/>
              </a:rPr>
              <a:t>- Soil cover</a:t>
            </a:r>
          </a:p>
          <a:p>
            <a:r>
              <a:rPr lang="en-US" sz="1400">
                <a:latin typeface="Times New Roman" charset="0"/>
              </a:rPr>
              <a:t>- Soil  organic matter</a:t>
            </a:r>
          </a:p>
          <a:p>
            <a:r>
              <a:rPr lang="en-US" sz="1400">
                <a:latin typeface="Times New Roman" charset="0"/>
              </a:rPr>
              <a:t>   (SOM)</a:t>
            </a:r>
            <a:endParaRPr lang="en-US" sz="1200">
              <a:latin typeface="Times New Roman" charset="0"/>
            </a:endParaRPr>
          </a:p>
        </p:txBody>
      </p:sp>
      <p:sp>
        <p:nvSpPr>
          <p:cNvPr id="68650" name="Line 42"/>
          <p:cNvSpPr>
            <a:spLocks noChangeShapeType="1"/>
          </p:cNvSpPr>
          <p:nvPr/>
        </p:nvSpPr>
        <p:spPr bwMode="auto">
          <a:xfrm flipV="1">
            <a:off x="5203825" y="5105400"/>
            <a:ext cx="0" cy="685800"/>
          </a:xfrm>
          <a:prstGeom prst="line">
            <a:avLst/>
          </a:prstGeom>
          <a:noFill/>
          <a:ln w="9525">
            <a:solidFill>
              <a:schemeClr val="tx1"/>
            </a:solidFill>
            <a:round/>
            <a:headEnd/>
            <a:tailEnd type="triangle" w="med" len="med"/>
          </a:ln>
          <a:effectLst/>
        </p:spPr>
        <p:txBody>
          <a:bodyPr wrap="none" anchor="ctr"/>
          <a:lstStyle/>
          <a:p>
            <a:endParaRPr lang="en-US"/>
          </a:p>
        </p:txBody>
      </p:sp>
      <p:sp>
        <p:nvSpPr>
          <p:cNvPr id="68651" name="Text Box 43"/>
          <p:cNvSpPr txBox="1">
            <a:spLocks noChangeArrowheads="1"/>
          </p:cNvSpPr>
          <p:nvPr/>
        </p:nvSpPr>
        <p:spPr bwMode="auto">
          <a:xfrm>
            <a:off x="5189538" y="5116513"/>
            <a:ext cx="1146175" cy="517525"/>
          </a:xfrm>
          <a:prstGeom prst="rect">
            <a:avLst/>
          </a:prstGeom>
          <a:noFill/>
          <a:ln w="9525">
            <a:noFill/>
            <a:miter lim="800000"/>
            <a:headEnd/>
            <a:tailEnd/>
          </a:ln>
          <a:effectLst/>
        </p:spPr>
        <p:txBody>
          <a:bodyPr wrap="none">
            <a:spAutoFit/>
          </a:bodyPr>
          <a:lstStyle/>
          <a:p>
            <a:r>
              <a:rPr lang="en-US" sz="1400">
                <a:latin typeface="Times New Roman" charset="0"/>
              </a:rPr>
              <a:t>-Soil nutrients,</a:t>
            </a:r>
          </a:p>
          <a:p>
            <a:r>
              <a:rPr lang="en-US" sz="1400">
                <a:latin typeface="Times New Roman" charset="0"/>
              </a:rPr>
              <a:t>- moisture</a:t>
            </a:r>
            <a:endParaRPr lang="en-US" sz="1200">
              <a:latin typeface="Times New Roman" charset="0"/>
            </a:endParaRPr>
          </a:p>
        </p:txBody>
      </p:sp>
      <p:sp>
        <p:nvSpPr>
          <p:cNvPr id="68652" name="Line 44"/>
          <p:cNvSpPr>
            <a:spLocks noChangeShapeType="1"/>
          </p:cNvSpPr>
          <p:nvPr/>
        </p:nvSpPr>
        <p:spPr bwMode="auto">
          <a:xfrm flipH="1">
            <a:off x="2459038" y="2209800"/>
            <a:ext cx="282575"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68653" name="Line 45"/>
          <p:cNvSpPr>
            <a:spLocks noChangeShapeType="1"/>
          </p:cNvSpPr>
          <p:nvPr/>
        </p:nvSpPr>
        <p:spPr bwMode="auto">
          <a:xfrm flipH="1">
            <a:off x="2459038" y="2362200"/>
            <a:ext cx="211137"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68654" name="Line 46"/>
          <p:cNvSpPr>
            <a:spLocks noChangeShapeType="1"/>
          </p:cNvSpPr>
          <p:nvPr/>
        </p:nvSpPr>
        <p:spPr bwMode="auto">
          <a:xfrm>
            <a:off x="2459038" y="6019800"/>
            <a:ext cx="352425"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68655" name="Text Box 47"/>
          <p:cNvSpPr txBox="1">
            <a:spLocks noChangeArrowheads="1"/>
          </p:cNvSpPr>
          <p:nvPr/>
        </p:nvSpPr>
        <p:spPr bwMode="auto">
          <a:xfrm>
            <a:off x="6046788" y="3733800"/>
            <a:ext cx="1057275" cy="700088"/>
          </a:xfrm>
          <a:prstGeom prst="rect">
            <a:avLst/>
          </a:prstGeom>
          <a:noFill/>
          <a:ln w="9525">
            <a:noFill/>
            <a:miter lim="800000"/>
            <a:headEnd/>
            <a:tailEnd/>
          </a:ln>
          <a:effectLst/>
        </p:spPr>
        <p:txBody>
          <a:bodyPr wrap="none">
            <a:spAutoFit/>
          </a:bodyPr>
          <a:lstStyle/>
          <a:p>
            <a:endParaRPr lang="en-US" sz="1200">
              <a:latin typeface="Times New Roman" charset="0"/>
            </a:endParaRPr>
          </a:p>
          <a:p>
            <a:r>
              <a:rPr lang="en-US" sz="1400">
                <a:latin typeface="Times New Roman" charset="0"/>
              </a:rPr>
              <a:t>Geographical</a:t>
            </a:r>
          </a:p>
          <a:p>
            <a:r>
              <a:rPr lang="en-US" sz="1400">
                <a:latin typeface="Times New Roman" charset="0"/>
              </a:rPr>
              <a:t>effects</a:t>
            </a:r>
            <a:endParaRPr lang="en-US" sz="1200">
              <a:latin typeface="Times New Roman" charset="0"/>
            </a:endParaRPr>
          </a:p>
        </p:txBody>
      </p:sp>
    </p:spTree>
  </p:cSld>
  <p:clrMapOvr>
    <a:masterClrMapping/>
  </p:clrMapOvr>
  <p:transition>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body" idx="1"/>
          </p:nvPr>
        </p:nvSpPr>
        <p:spPr>
          <a:xfrm>
            <a:off x="1687513" y="1524000"/>
            <a:ext cx="7456487" cy="4572000"/>
          </a:xfrm>
        </p:spPr>
        <p:txBody>
          <a:bodyPr/>
          <a:lstStyle/>
          <a:p>
            <a:pPr>
              <a:lnSpc>
                <a:spcPct val="90000"/>
              </a:lnSpc>
              <a:spcBef>
                <a:spcPct val="50000"/>
              </a:spcBef>
              <a:buFontTx/>
              <a:buNone/>
            </a:pPr>
            <a:r>
              <a:rPr lang="en-US" sz="2400" b="1" u="sng">
                <a:latin typeface="Times New Roman" charset="0"/>
              </a:rPr>
              <a:t>In summary, this project should: </a:t>
            </a:r>
          </a:p>
          <a:p>
            <a:pPr>
              <a:lnSpc>
                <a:spcPct val="90000"/>
              </a:lnSpc>
              <a:spcBef>
                <a:spcPct val="25000"/>
              </a:spcBef>
              <a:buFontTx/>
              <a:buChar char="-"/>
            </a:pPr>
            <a:r>
              <a:rPr lang="en-US" sz="2400">
                <a:latin typeface="Times New Roman" charset="0"/>
              </a:rPr>
              <a:t>Provide valuable descriptive and causal analysis of poverty dynamics in rural east Africa, especially as regards the </a:t>
            </a:r>
            <a:r>
              <a:rPr lang="en-US" altLang="ja-JP" sz="2400">
                <a:latin typeface="Times New Roman" charset="0"/>
                <a:ea typeface="ＭＳ Ｐゴシック" charset="-128"/>
              </a:rPr>
              <a:t>role played by market access and agroecological conditions.</a:t>
            </a:r>
            <a:r>
              <a:rPr lang="en-US" altLang="ja-JP">
                <a:ea typeface="ＭＳ Ｐゴシック" charset="-128"/>
              </a:rPr>
              <a:t> </a:t>
            </a:r>
            <a:r>
              <a:rPr lang="en-US" sz="2400">
                <a:latin typeface="Times New Roman" charset="0"/>
              </a:rPr>
              <a:t> How do incomes and natural capital co-evolve over time? Does this differ by household type or site? Not only who is poor, but who will stay or become poor and why?</a:t>
            </a:r>
          </a:p>
          <a:p>
            <a:pPr>
              <a:lnSpc>
                <a:spcPct val="90000"/>
              </a:lnSpc>
              <a:spcBef>
                <a:spcPct val="25000"/>
              </a:spcBef>
              <a:buFontTx/>
              <a:buChar char="-"/>
            </a:pPr>
            <a:r>
              <a:rPr lang="en-US" sz="2400">
                <a:latin typeface="Times New Roman" charset="0"/>
              </a:rPr>
              <a:t>Integration of multiple subsystems (crops, livestock, soils, human) in a properly calibrated systems model to perform virtual policy experiments with sensitivity analysis.</a:t>
            </a:r>
          </a:p>
          <a:p>
            <a:pPr>
              <a:lnSpc>
                <a:spcPct val="90000"/>
              </a:lnSpc>
              <a:spcBef>
                <a:spcPct val="25000"/>
              </a:spcBef>
              <a:buFontTx/>
              <a:buChar char="-"/>
            </a:pPr>
            <a:r>
              <a:rPr lang="en-US" sz="2400">
                <a:latin typeface="Times New Roman" charset="0"/>
              </a:rPr>
              <a:t>Can not only do descriptive analysis, but also predictive and prescriptive analysis essential to good policy design.</a:t>
            </a:r>
            <a:endParaRPr lang="en-US"/>
          </a:p>
        </p:txBody>
      </p:sp>
      <p:sp>
        <p:nvSpPr>
          <p:cNvPr id="73732" name="Text Box 4"/>
          <p:cNvSpPr txBox="1">
            <a:spLocks noChangeArrowheads="1"/>
          </p:cNvSpPr>
          <p:nvPr/>
        </p:nvSpPr>
        <p:spPr bwMode="auto">
          <a:xfrm>
            <a:off x="2063750" y="609600"/>
            <a:ext cx="7080250" cy="1309688"/>
          </a:xfrm>
          <a:prstGeom prst="rect">
            <a:avLst/>
          </a:prstGeom>
          <a:noFill/>
          <a:ln w="9525">
            <a:noFill/>
            <a:miter lim="800000"/>
            <a:headEnd/>
            <a:tailEnd/>
          </a:ln>
          <a:effectLst/>
        </p:spPr>
        <p:txBody>
          <a:bodyPr>
            <a:spAutoFit/>
          </a:bodyPr>
          <a:lstStyle/>
          <a:p>
            <a:pPr algn="ctr"/>
            <a:r>
              <a:rPr lang="en-GB" sz="2400" b="1">
                <a:solidFill>
                  <a:schemeClr val="tx2"/>
                </a:solidFill>
                <a:effectLst>
                  <a:outerShdw blurRad="38100" dist="38100" dir="2700000" algn="tl">
                    <a:srgbClr val="C0C0C0"/>
                  </a:outerShdw>
                </a:effectLst>
              </a:rPr>
              <a:t>RURAL MARKETS, NATURAL CAPITAL AND</a:t>
            </a:r>
          </a:p>
          <a:p>
            <a:pPr algn="ctr"/>
            <a:r>
              <a:rPr lang="en-GB" sz="2400" b="1">
                <a:solidFill>
                  <a:schemeClr val="tx2"/>
                </a:solidFill>
                <a:effectLst>
                  <a:outerShdw blurRad="38100" dist="38100" dir="2700000" algn="tl">
                    <a:srgbClr val="C0C0C0"/>
                  </a:outerShdw>
                </a:effectLst>
              </a:rPr>
              <a:t>DYNAMIC POVERTY TRAPS IN EAST AFRICA </a:t>
            </a:r>
          </a:p>
          <a:p>
            <a:pPr algn="ctr"/>
            <a:endParaRPr lang="en-GB" sz="3200" b="1">
              <a:solidFill>
                <a:schemeClr val="tx2"/>
              </a:solidFill>
              <a:effectLst>
                <a:outerShdw blurRad="38100" dist="38100" dir="2700000" algn="tl">
                  <a:srgbClr val="C0C0C0"/>
                </a:outerShdw>
              </a:effectLst>
            </a:endParaRPr>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1905000" y="609600"/>
            <a:ext cx="7239000" cy="1309688"/>
          </a:xfrm>
          <a:prstGeom prst="rect">
            <a:avLst/>
          </a:prstGeom>
          <a:noFill/>
          <a:ln w="9525">
            <a:noFill/>
            <a:miter lim="800000"/>
            <a:headEnd/>
            <a:tailEnd/>
          </a:ln>
          <a:effectLst/>
        </p:spPr>
        <p:txBody>
          <a:bodyPr>
            <a:spAutoFit/>
          </a:bodyPr>
          <a:lstStyle/>
          <a:p>
            <a:pPr algn="ctr"/>
            <a:r>
              <a:rPr lang="en-GB" sz="2400" b="1">
                <a:solidFill>
                  <a:schemeClr val="tx2"/>
                </a:solidFill>
                <a:effectLst>
                  <a:outerShdw blurRad="38100" dist="38100" dir="2700000" algn="tl">
                    <a:srgbClr val="C0C0C0"/>
                  </a:outerShdw>
                </a:effectLst>
              </a:rPr>
              <a:t>RURAL MARKETS, NATURAL CAPITAL AND</a:t>
            </a:r>
          </a:p>
          <a:p>
            <a:pPr algn="ctr"/>
            <a:r>
              <a:rPr lang="en-GB" sz="2400" b="1">
                <a:solidFill>
                  <a:schemeClr val="tx2"/>
                </a:solidFill>
                <a:effectLst>
                  <a:outerShdw blurRad="38100" dist="38100" dir="2700000" algn="tl">
                    <a:srgbClr val="C0C0C0"/>
                  </a:outerShdw>
                </a:effectLst>
              </a:rPr>
              <a:t>DYNAMIC POVERTY TRAPS IN EAST AFRICA </a:t>
            </a:r>
          </a:p>
          <a:p>
            <a:pPr algn="ctr"/>
            <a:endParaRPr lang="en-GB" sz="3200" b="1">
              <a:solidFill>
                <a:schemeClr val="tx2"/>
              </a:solidFill>
              <a:effectLst>
                <a:outerShdw blurRad="38100" dist="38100" dir="2700000" algn="tl">
                  <a:srgbClr val="C0C0C0"/>
                </a:outerShdw>
              </a:effectLst>
            </a:endParaRPr>
          </a:p>
        </p:txBody>
      </p:sp>
      <p:sp>
        <p:nvSpPr>
          <p:cNvPr id="15363" name="Text Box 3"/>
          <p:cNvSpPr txBox="1">
            <a:spLocks noChangeArrowheads="1"/>
          </p:cNvSpPr>
          <p:nvPr/>
        </p:nvSpPr>
        <p:spPr bwMode="auto">
          <a:xfrm>
            <a:off x="774700" y="4953000"/>
            <a:ext cx="7345363" cy="1006475"/>
          </a:xfrm>
          <a:prstGeom prst="rect">
            <a:avLst/>
          </a:prstGeom>
          <a:noFill/>
          <a:ln w="9525">
            <a:noFill/>
            <a:miter lim="800000"/>
            <a:headEnd/>
            <a:tailEnd/>
          </a:ln>
          <a:effectLst/>
        </p:spPr>
        <p:txBody>
          <a:bodyPr>
            <a:spAutoFit/>
          </a:bodyPr>
          <a:lstStyle/>
          <a:p>
            <a:pPr algn="ctr">
              <a:lnSpc>
                <a:spcPct val="125000"/>
              </a:lnSpc>
            </a:pPr>
            <a:endParaRPr lang="en-GB" sz="2400" b="1">
              <a:solidFill>
                <a:schemeClr val="hlink"/>
              </a:solidFill>
            </a:endParaRPr>
          </a:p>
          <a:p>
            <a:pPr algn="ctr">
              <a:lnSpc>
                <a:spcPct val="125000"/>
              </a:lnSpc>
            </a:pPr>
            <a:endParaRPr lang="en-GB" sz="2400" b="1">
              <a:solidFill>
                <a:schemeClr val="hlink"/>
              </a:solidFill>
            </a:endParaRPr>
          </a:p>
        </p:txBody>
      </p:sp>
      <p:sp>
        <p:nvSpPr>
          <p:cNvPr id="15364" name="Text Box 4"/>
          <p:cNvSpPr txBox="1">
            <a:spLocks noChangeArrowheads="1"/>
          </p:cNvSpPr>
          <p:nvPr/>
        </p:nvSpPr>
        <p:spPr bwMode="auto">
          <a:xfrm>
            <a:off x="2362200" y="2743200"/>
            <a:ext cx="5791200" cy="457200"/>
          </a:xfrm>
          <a:prstGeom prst="rect">
            <a:avLst/>
          </a:prstGeom>
          <a:noFill/>
          <a:ln w="9525">
            <a:noFill/>
            <a:miter lim="800000"/>
            <a:headEnd/>
            <a:tailEnd/>
          </a:ln>
          <a:effectLst/>
        </p:spPr>
        <p:txBody>
          <a:bodyPr>
            <a:spAutoFit/>
          </a:bodyPr>
          <a:lstStyle/>
          <a:p>
            <a:pPr algn="ctr" eaLnBrk="1" hangingPunct="1">
              <a:spcBef>
                <a:spcPct val="50000"/>
              </a:spcBef>
            </a:pPr>
            <a:endParaRPr lang="en-US" sz="2400" b="1">
              <a:latin typeface="Times New Roman" charset="0"/>
            </a:endParaRPr>
          </a:p>
        </p:txBody>
      </p:sp>
      <p:sp>
        <p:nvSpPr>
          <p:cNvPr id="15365" name="Text Box 5"/>
          <p:cNvSpPr txBox="1">
            <a:spLocks noChangeArrowheads="1"/>
          </p:cNvSpPr>
          <p:nvPr/>
        </p:nvSpPr>
        <p:spPr bwMode="auto">
          <a:xfrm>
            <a:off x="1828800" y="1828800"/>
            <a:ext cx="7086600" cy="3987800"/>
          </a:xfrm>
          <a:prstGeom prst="rect">
            <a:avLst/>
          </a:prstGeom>
          <a:noFill/>
          <a:ln w="9525">
            <a:noFill/>
            <a:miter lim="800000"/>
            <a:headEnd/>
            <a:tailEnd/>
          </a:ln>
          <a:effectLst/>
        </p:spPr>
        <p:txBody>
          <a:bodyPr>
            <a:spAutoFit/>
          </a:bodyPr>
          <a:lstStyle/>
          <a:p>
            <a:pPr algn="ctr" eaLnBrk="1" hangingPunct="1">
              <a:spcBef>
                <a:spcPct val="50000"/>
              </a:spcBef>
            </a:pPr>
            <a:r>
              <a:rPr lang="en-US" sz="2800" b="1">
                <a:latin typeface="Times New Roman" charset="0"/>
                <a:cs typeface="Times New Roman" charset="0"/>
              </a:rPr>
              <a:t>BASIS Project Problem Statement</a:t>
            </a:r>
          </a:p>
          <a:p>
            <a:pPr eaLnBrk="1" hangingPunct="1">
              <a:spcBef>
                <a:spcPct val="50000"/>
              </a:spcBef>
            </a:pPr>
            <a:r>
              <a:rPr lang="en-US" sz="2400">
                <a:latin typeface="Times New Roman" charset="0"/>
                <a:cs typeface="Times New Roman" charset="0"/>
              </a:rPr>
              <a:t>Many rural Africans suffer chronic poverty and vulnerability due to insufficient initial assets and poor market access that limit efficient investment in or use of productive assets.  They depend heavily on natural capital (especially soils), but have strong incentives to deplete natural capital in order to sustain human capital, thereby aggravating pre-existing poverty traps. This project therefore focuses on </a:t>
            </a:r>
            <a:r>
              <a:rPr lang="en-US" sz="2400" b="1" i="1">
                <a:latin typeface="Times New Roman" charset="0"/>
                <a:cs typeface="Times New Roman" charset="0"/>
              </a:rPr>
              <a:t>dynamic poverty traps and their agroecological causes and consequences</a:t>
            </a:r>
            <a:r>
              <a:rPr lang="en-US" sz="2400">
                <a:latin typeface="Times New Roman" charset="0"/>
              </a:rPr>
              <a:t>.</a:t>
            </a:r>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1905000" y="609600"/>
            <a:ext cx="7239000" cy="1309688"/>
          </a:xfrm>
          <a:prstGeom prst="rect">
            <a:avLst/>
          </a:prstGeom>
          <a:noFill/>
          <a:ln w="9525">
            <a:noFill/>
            <a:miter lim="800000"/>
            <a:headEnd/>
            <a:tailEnd/>
          </a:ln>
          <a:effectLst/>
        </p:spPr>
        <p:txBody>
          <a:bodyPr>
            <a:spAutoFit/>
          </a:bodyPr>
          <a:lstStyle/>
          <a:p>
            <a:pPr algn="ctr"/>
            <a:r>
              <a:rPr lang="en-GB" sz="2400" b="1">
                <a:solidFill>
                  <a:schemeClr val="tx2"/>
                </a:solidFill>
                <a:effectLst>
                  <a:outerShdw blurRad="38100" dist="38100" dir="2700000" algn="tl">
                    <a:srgbClr val="C0C0C0"/>
                  </a:outerShdw>
                </a:effectLst>
              </a:rPr>
              <a:t>RURAL MARKETS, NATURAL CAPITAL AND</a:t>
            </a:r>
          </a:p>
          <a:p>
            <a:pPr algn="ctr"/>
            <a:r>
              <a:rPr lang="en-GB" sz="2400" b="1">
                <a:solidFill>
                  <a:schemeClr val="tx2"/>
                </a:solidFill>
                <a:effectLst>
                  <a:outerShdw blurRad="38100" dist="38100" dir="2700000" algn="tl">
                    <a:srgbClr val="C0C0C0"/>
                  </a:outerShdw>
                </a:effectLst>
              </a:rPr>
              <a:t>DYNAMIC POVERTY TRAPS IN EAST AFRICA </a:t>
            </a:r>
          </a:p>
          <a:p>
            <a:pPr algn="ctr"/>
            <a:endParaRPr lang="en-GB" sz="3200" b="1">
              <a:solidFill>
                <a:schemeClr val="tx2"/>
              </a:solidFill>
              <a:effectLst>
                <a:outerShdw blurRad="38100" dist="38100" dir="2700000" algn="tl">
                  <a:srgbClr val="C0C0C0"/>
                </a:outerShdw>
              </a:effectLst>
            </a:endParaRPr>
          </a:p>
        </p:txBody>
      </p:sp>
      <p:sp>
        <p:nvSpPr>
          <p:cNvPr id="16387" name="Text Box 3"/>
          <p:cNvSpPr txBox="1">
            <a:spLocks noChangeArrowheads="1"/>
          </p:cNvSpPr>
          <p:nvPr/>
        </p:nvSpPr>
        <p:spPr bwMode="auto">
          <a:xfrm>
            <a:off x="774700" y="4953000"/>
            <a:ext cx="7345363" cy="1006475"/>
          </a:xfrm>
          <a:prstGeom prst="rect">
            <a:avLst/>
          </a:prstGeom>
          <a:noFill/>
          <a:ln w="9525">
            <a:noFill/>
            <a:miter lim="800000"/>
            <a:headEnd/>
            <a:tailEnd/>
          </a:ln>
          <a:effectLst/>
        </p:spPr>
        <p:txBody>
          <a:bodyPr>
            <a:spAutoFit/>
          </a:bodyPr>
          <a:lstStyle/>
          <a:p>
            <a:pPr algn="ctr">
              <a:lnSpc>
                <a:spcPct val="125000"/>
              </a:lnSpc>
            </a:pPr>
            <a:endParaRPr lang="en-GB" sz="2400" b="1">
              <a:solidFill>
                <a:schemeClr val="hlink"/>
              </a:solidFill>
            </a:endParaRPr>
          </a:p>
          <a:p>
            <a:pPr algn="ctr">
              <a:lnSpc>
                <a:spcPct val="125000"/>
              </a:lnSpc>
            </a:pPr>
            <a:endParaRPr lang="en-GB" sz="2400" b="1">
              <a:solidFill>
                <a:schemeClr val="hlink"/>
              </a:solidFill>
            </a:endParaRPr>
          </a:p>
        </p:txBody>
      </p:sp>
      <p:sp>
        <p:nvSpPr>
          <p:cNvPr id="16388" name="Text Box 4"/>
          <p:cNvSpPr txBox="1">
            <a:spLocks noChangeArrowheads="1"/>
          </p:cNvSpPr>
          <p:nvPr/>
        </p:nvSpPr>
        <p:spPr bwMode="auto">
          <a:xfrm>
            <a:off x="2362200" y="2743200"/>
            <a:ext cx="5791200" cy="457200"/>
          </a:xfrm>
          <a:prstGeom prst="rect">
            <a:avLst/>
          </a:prstGeom>
          <a:noFill/>
          <a:ln w="9525">
            <a:noFill/>
            <a:miter lim="800000"/>
            <a:headEnd/>
            <a:tailEnd/>
          </a:ln>
          <a:effectLst/>
        </p:spPr>
        <p:txBody>
          <a:bodyPr>
            <a:spAutoFit/>
          </a:bodyPr>
          <a:lstStyle/>
          <a:p>
            <a:pPr algn="ctr" eaLnBrk="1" hangingPunct="1">
              <a:spcBef>
                <a:spcPct val="50000"/>
              </a:spcBef>
            </a:pPr>
            <a:endParaRPr lang="en-US" sz="2400" b="1">
              <a:latin typeface="Times New Roman" charset="0"/>
            </a:endParaRPr>
          </a:p>
        </p:txBody>
      </p:sp>
      <p:sp>
        <p:nvSpPr>
          <p:cNvPr id="16389" name="Text Box 5"/>
          <p:cNvSpPr txBox="1">
            <a:spLocks noChangeArrowheads="1"/>
          </p:cNvSpPr>
          <p:nvPr/>
        </p:nvSpPr>
        <p:spPr bwMode="auto">
          <a:xfrm>
            <a:off x="1828800" y="1752600"/>
            <a:ext cx="7315200" cy="4473575"/>
          </a:xfrm>
          <a:prstGeom prst="rect">
            <a:avLst/>
          </a:prstGeom>
          <a:noFill/>
          <a:ln w="9525">
            <a:noFill/>
            <a:miter lim="800000"/>
            <a:headEnd/>
            <a:tailEnd/>
          </a:ln>
          <a:effectLst/>
        </p:spPr>
        <p:txBody>
          <a:bodyPr>
            <a:spAutoFit/>
          </a:bodyPr>
          <a:lstStyle/>
          <a:p>
            <a:pPr eaLnBrk="1" hangingPunct="1">
              <a:spcBef>
                <a:spcPct val="50000"/>
              </a:spcBef>
            </a:pPr>
            <a:r>
              <a:rPr lang="en-US" sz="2400" b="1" u="sng">
                <a:latin typeface="Times New Roman" charset="0"/>
              </a:rPr>
              <a:t>Project objective 1:</a:t>
            </a:r>
          </a:p>
          <a:p>
            <a:pPr eaLnBrk="1" hangingPunct="1">
              <a:spcBef>
                <a:spcPct val="50000"/>
              </a:spcBef>
            </a:pPr>
            <a:r>
              <a:rPr lang="en-US" sz="2400">
                <a:latin typeface="Times New Roman" charset="0"/>
              </a:rPr>
              <a:t>Describe welfare and resource and dynamics empirically </a:t>
            </a:r>
          </a:p>
          <a:p>
            <a:pPr eaLnBrk="1" hangingPunct="1">
              <a:spcBef>
                <a:spcPct val="50000"/>
              </a:spcBef>
            </a:pPr>
            <a:r>
              <a:rPr lang="en-US" sz="2400">
                <a:latin typeface="Times New Roman" charset="0"/>
                <a:cs typeface="Times New Roman" charset="0"/>
              </a:rPr>
              <a:t>	What is happening over time to the poor?  Who 	climbs out of poverty? Who is trapped in poverty? </a:t>
            </a:r>
          </a:p>
          <a:p>
            <a:pPr eaLnBrk="1" hangingPunct="1">
              <a:spcBef>
                <a:spcPct val="50000"/>
              </a:spcBef>
            </a:pPr>
            <a:r>
              <a:rPr lang="en-US" sz="2400">
                <a:latin typeface="Times New Roman" charset="0"/>
                <a:cs typeface="Times New Roman" charset="0"/>
              </a:rPr>
              <a:t>	What is happening to the natural resource base on 	which the poor in particular depend for rural 	livelihoods?</a:t>
            </a:r>
          </a:p>
          <a:p>
            <a:pPr eaLnBrk="1" hangingPunct="1">
              <a:spcBef>
                <a:spcPct val="50000"/>
              </a:spcBef>
            </a:pPr>
            <a:r>
              <a:rPr lang="en-US" sz="2400">
                <a:latin typeface="Times New Roman" charset="0"/>
                <a:cs typeface="Times New Roman" charset="0"/>
              </a:rPr>
              <a:t>This objective relates also to the new SAGA cooperative agreement with Cornell/Clark Atlanta and SISERA and to the GL CRSP PARIMA project in Ethiopia/Kenya</a:t>
            </a:r>
          </a:p>
        </p:txBody>
      </p:sp>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1905000" y="609600"/>
            <a:ext cx="7239000" cy="1309688"/>
          </a:xfrm>
          <a:prstGeom prst="rect">
            <a:avLst/>
          </a:prstGeom>
          <a:noFill/>
          <a:ln w="9525">
            <a:noFill/>
            <a:miter lim="800000"/>
            <a:headEnd/>
            <a:tailEnd/>
          </a:ln>
          <a:effectLst/>
        </p:spPr>
        <p:txBody>
          <a:bodyPr>
            <a:spAutoFit/>
          </a:bodyPr>
          <a:lstStyle/>
          <a:p>
            <a:pPr algn="ctr"/>
            <a:r>
              <a:rPr lang="en-GB" sz="2400" b="1">
                <a:solidFill>
                  <a:schemeClr val="tx2"/>
                </a:solidFill>
                <a:effectLst>
                  <a:outerShdw blurRad="38100" dist="38100" dir="2700000" algn="tl">
                    <a:srgbClr val="C0C0C0"/>
                  </a:outerShdw>
                </a:effectLst>
              </a:rPr>
              <a:t>RURAL MARKETS, NATURAL CAPITAL AND</a:t>
            </a:r>
          </a:p>
          <a:p>
            <a:pPr algn="ctr"/>
            <a:r>
              <a:rPr lang="en-GB" sz="2400" b="1">
                <a:solidFill>
                  <a:schemeClr val="tx2"/>
                </a:solidFill>
                <a:effectLst>
                  <a:outerShdw blurRad="38100" dist="38100" dir="2700000" algn="tl">
                    <a:srgbClr val="C0C0C0"/>
                  </a:outerShdw>
                </a:effectLst>
              </a:rPr>
              <a:t>DYNAMIC POVERTY TRAPS IN EAST AFRICA </a:t>
            </a:r>
          </a:p>
          <a:p>
            <a:pPr algn="ctr"/>
            <a:endParaRPr lang="en-GB" sz="3200" b="1">
              <a:solidFill>
                <a:schemeClr val="tx2"/>
              </a:solidFill>
              <a:effectLst>
                <a:outerShdw blurRad="38100" dist="38100" dir="2700000" algn="tl">
                  <a:srgbClr val="C0C0C0"/>
                </a:outerShdw>
              </a:effectLst>
            </a:endParaRPr>
          </a:p>
        </p:txBody>
      </p:sp>
      <p:sp>
        <p:nvSpPr>
          <p:cNvPr id="35843" name="Text Box 3"/>
          <p:cNvSpPr txBox="1">
            <a:spLocks noChangeArrowheads="1"/>
          </p:cNvSpPr>
          <p:nvPr/>
        </p:nvSpPr>
        <p:spPr bwMode="auto">
          <a:xfrm>
            <a:off x="774700" y="4953000"/>
            <a:ext cx="7345363" cy="1006475"/>
          </a:xfrm>
          <a:prstGeom prst="rect">
            <a:avLst/>
          </a:prstGeom>
          <a:noFill/>
          <a:ln w="9525">
            <a:noFill/>
            <a:miter lim="800000"/>
            <a:headEnd/>
            <a:tailEnd/>
          </a:ln>
          <a:effectLst/>
        </p:spPr>
        <p:txBody>
          <a:bodyPr>
            <a:spAutoFit/>
          </a:bodyPr>
          <a:lstStyle/>
          <a:p>
            <a:pPr algn="ctr">
              <a:lnSpc>
                <a:spcPct val="125000"/>
              </a:lnSpc>
            </a:pPr>
            <a:endParaRPr lang="en-GB" sz="2400" b="1">
              <a:solidFill>
                <a:schemeClr val="hlink"/>
              </a:solidFill>
            </a:endParaRPr>
          </a:p>
          <a:p>
            <a:pPr algn="ctr">
              <a:lnSpc>
                <a:spcPct val="125000"/>
              </a:lnSpc>
            </a:pPr>
            <a:endParaRPr lang="en-GB" sz="2400" b="1">
              <a:solidFill>
                <a:schemeClr val="hlink"/>
              </a:solidFill>
            </a:endParaRPr>
          </a:p>
        </p:txBody>
      </p:sp>
      <p:sp>
        <p:nvSpPr>
          <p:cNvPr id="35844" name="Text Box 4"/>
          <p:cNvSpPr txBox="1">
            <a:spLocks noChangeArrowheads="1"/>
          </p:cNvSpPr>
          <p:nvPr/>
        </p:nvSpPr>
        <p:spPr bwMode="auto">
          <a:xfrm>
            <a:off x="2362200" y="2743200"/>
            <a:ext cx="5791200" cy="457200"/>
          </a:xfrm>
          <a:prstGeom prst="rect">
            <a:avLst/>
          </a:prstGeom>
          <a:noFill/>
          <a:ln w="9525">
            <a:noFill/>
            <a:miter lim="800000"/>
            <a:headEnd/>
            <a:tailEnd/>
          </a:ln>
          <a:effectLst/>
        </p:spPr>
        <p:txBody>
          <a:bodyPr>
            <a:spAutoFit/>
          </a:bodyPr>
          <a:lstStyle/>
          <a:p>
            <a:pPr algn="ctr" eaLnBrk="1" hangingPunct="1">
              <a:spcBef>
                <a:spcPct val="50000"/>
              </a:spcBef>
            </a:pPr>
            <a:endParaRPr lang="en-US" sz="2400" b="1">
              <a:latin typeface="Times New Roman" charset="0"/>
            </a:endParaRPr>
          </a:p>
        </p:txBody>
      </p:sp>
      <p:sp>
        <p:nvSpPr>
          <p:cNvPr id="35845" name="Text Box 5"/>
          <p:cNvSpPr txBox="1">
            <a:spLocks noChangeArrowheads="1"/>
          </p:cNvSpPr>
          <p:nvPr/>
        </p:nvSpPr>
        <p:spPr bwMode="auto">
          <a:xfrm>
            <a:off x="1828800" y="1752600"/>
            <a:ext cx="7315200" cy="4838700"/>
          </a:xfrm>
          <a:prstGeom prst="rect">
            <a:avLst/>
          </a:prstGeom>
          <a:noFill/>
          <a:ln w="9525">
            <a:noFill/>
            <a:miter lim="800000"/>
            <a:headEnd/>
            <a:tailEnd/>
          </a:ln>
          <a:effectLst/>
        </p:spPr>
        <p:txBody>
          <a:bodyPr>
            <a:spAutoFit/>
          </a:bodyPr>
          <a:lstStyle/>
          <a:p>
            <a:pPr eaLnBrk="1" hangingPunct="1">
              <a:spcBef>
                <a:spcPct val="50000"/>
              </a:spcBef>
            </a:pPr>
            <a:r>
              <a:rPr lang="en-US" sz="2400" b="1" u="sng">
                <a:latin typeface="Times New Roman" charset="0"/>
              </a:rPr>
              <a:t>Project objective 2:</a:t>
            </a:r>
          </a:p>
          <a:p>
            <a:r>
              <a:rPr lang="en-US" sz="2400">
                <a:latin typeface="Times New Roman" charset="0"/>
              </a:rPr>
              <a:t>Test four hypotheses about poverty traps in East Africa: </a:t>
            </a:r>
          </a:p>
          <a:p>
            <a:endParaRPr lang="en-US" sz="2400">
              <a:latin typeface="Times New Roman" charset="0"/>
            </a:endParaRPr>
          </a:p>
          <a:p>
            <a:r>
              <a:rPr lang="en-US" sz="2400">
                <a:latin typeface="Times New Roman" charset="0"/>
              </a:rPr>
              <a:t>(i) High return production strategies (e.g., livestock) exhibit increasing returns at low production levels, with a minimum efficient scale of production beyond the means of the poor lacking adequate financing. </a:t>
            </a:r>
          </a:p>
          <a:p>
            <a:endParaRPr lang="en-US" sz="2400">
              <a:latin typeface="Times New Roman" charset="0"/>
            </a:endParaRPr>
          </a:p>
          <a:p>
            <a:r>
              <a:rPr lang="en-US" sz="2400">
                <a:latin typeface="Times New Roman" charset="0"/>
              </a:rPr>
              <a:t>(ii) Poor market access creates significant fixed costs to market participation, giving larger producers net price advantages and inducing poorer producers in areas of weak market access to opt out of markets in favor of low-return self-sufficiency.</a:t>
            </a:r>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1905000" y="609600"/>
            <a:ext cx="7239000" cy="1309688"/>
          </a:xfrm>
          <a:prstGeom prst="rect">
            <a:avLst/>
          </a:prstGeom>
          <a:noFill/>
          <a:ln w="9525">
            <a:noFill/>
            <a:miter lim="800000"/>
            <a:headEnd/>
            <a:tailEnd/>
          </a:ln>
          <a:effectLst/>
        </p:spPr>
        <p:txBody>
          <a:bodyPr>
            <a:spAutoFit/>
          </a:bodyPr>
          <a:lstStyle/>
          <a:p>
            <a:pPr algn="ctr"/>
            <a:r>
              <a:rPr lang="en-GB" sz="2400" b="1">
                <a:solidFill>
                  <a:schemeClr val="tx2"/>
                </a:solidFill>
                <a:effectLst>
                  <a:outerShdw blurRad="38100" dist="38100" dir="2700000" algn="tl">
                    <a:srgbClr val="C0C0C0"/>
                  </a:outerShdw>
                </a:effectLst>
              </a:rPr>
              <a:t>RURAL MARKETS, NATURAL CAPITAL AND</a:t>
            </a:r>
          </a:p>
          <a:p>
            <a:pPr algn="ctr"/>
            <a:r>
              <a:rPr lang="en-GB" sz="2400" b="1">
                <a:solidFill>
                  <a:schemeClr val="tx2"/>
                </a:solidFill>
                <a:effectLst>
                  <a:outerShdw blurRad="38100" dist="38100" dir="2700000" algn="tl">
                    <a:srgbClr val="C0C0C0"/>
                  </a:outerShdw>
                </a:effectLst>
              </a:rPr>
              <a:t>DYNAMIC POVERTY TRAPS IN EAST AFRICA </a:t>
            </a:r>
          </a:p>
          <a:p>
            <a:pPr algn="ctr"/>
            <a:endParaRPr lang="en-GB" sz="3200" b="1">
              <a:solidFill>
                <a:schemeClr val="tx2"/>
              </a:solidFill>
              <a:effectLst>
                <a:outerShdw blurRad="38100" dist="38100" dir="2700000" algn="tl">
                  <a:srgbClr val="C0C0C0"/>
                </a:outerShdw>
              </a:effectLst>
            </a:endParaRPr>
          </a:p>
        </p:txBody>
      </p:sp>
      <p:sp>
        <p:nvSpPr>
          <p:cNvPr id="17411" name="Text Box 3"/>
          <p:cNvSpPr txBox="1">
            <a:spLocks noChangeArrowheads="1"/>
          </p:cNvSpPr>
          <p:nvPr/>
        </p:nvSpPr>
        <p:spPr bwMode="auto">
          <a:xfrm>
            <a:off x="774700" y="4953000"/>
            <a:ext cx="7345363" cy="1006475"/>
          </a:xfrm>
          <a:prstGeom prst="rect">
            <a:avLst/>
          </a:prstGeom>
          <a:noFill/>
          <a:ln w="9525">
            <a:noFill/>
            <a:miter lim="800000"/>
            <a:headEnd/>
            <a:tailEnd/>
          </a:ln>
          <a:effectLst/>
        </p:spPr>
        <p:txBody>
          <a:bodyPr>
            <a:spAutoFit/>
          </a:bodyPr>
          <a:lstStyle/>
          <a:p>
            <a:pPr algn="ctr">
              <a:lnSpc>
                <a:spcPct val="125000"/>
              </a:lnSpc>
            </a:pPr>
            <a:endParaRPr lang="en-GB" sz="2400" b="1">
              <a:solidFill>
                <a:schemeClr val="hlink"/>
              </a:solidFill>
            </a:endParaRPr>
          </a:p>
          <a:p>
            <a:pPr algn="ctr">
              <a:lnSpc>
                <a:spcPct val="125000"/>
              </a:lnSpc>
            </a:pPr>
            <a:endParaRPr lang="en-GB" sz="2400" b="1">
              <a:solidFill>
                <a:schemeClr val="hlink"/>
              </a:solidFill>
            </a:endParaRPr>
          </a:p>
        </p:txBody>
      </p:sp>
      <p:sp>
        <p:nvSpPr>
          <p:cNvPr id="17412" name="Text Box 4"/>
          <p:cNvSpPr txBox="1">
            <a:spLocks noChangeArrowheads="1"/>
          </p:cNvSpPr>
          <p:nvPr/>
        </p:nvSpPr>
        <p:spPr bwMode="auto">
          <a:xfrm>
            <a:off x="2362200" y="2743200"/>
            <a:ext cx="5791200" cy="457200"/>
          </a:xfrm>
          <a:prstGeom prst="rect">
            <a:avLst/>
          </a:prstGeom>
          <a:noFill/>
          <a:ln w="9525">
            <a:noFill/>
            <a:miter lim="800000"/>
            <a:headEnd/>
            <a:tailEnd/>
          </a:ln>
          <a:effectLst/>
        </p:spPr>
        <p:txBody>
          <a:bodyPr>
            <a:spAutoFit/>
          </a:bodyPr>
          <a:lstStyle/>
          <a:p>
            <a:pPr algn="ctr" eaLnBrk="1" hangingPunct="1">
              <a:spcBef>
                <a:spcPct val="50000"/>
              </a:spcBef>
            </a:pPr>
            <a:endParaRPr lang="en-US" sz="2400" b="1">
              <a:latin typeface="Times New Roman" charset="0"/>
            </a:endParaRPr>
          </a:p>
        </p:txBody>
      </p:sp>
      <p:sp>
        <p:nvSpPr>
          <p:cNvPr id="17413" name="Text Box 5"/>
          <p:cNvSpPr txBox="1">
            <a:spLocks noChangeArrowheads="1"/>
          </p:cNvSpPr>
          <p:nvPr/>
        </p:nvSpPr>
        <p:spPr bwMode="auto">
          <a:xfrm>
            <a:off x="1752600" y="1676400"/>
            <a:ext cx="7010400" cy="5203825"/>
          </a:xfrm>
          <a:prstGeom prst="rect">
            <a:avLst/>
          </a:prstGeom>
          <a:noFill/>
          <a:ln w="9525">
            <a:noFill/>
            <a:miter lim="800000"/>
            <a:headEnd/>
            <a:tailEnd/>
          </a:ln>
          <a:effectLst/>
        </p:spPr>
        <p:txBody>
          <a:bodyPr>
            <a:spAutoFit/>
          </a:bodyPr>
          <a:lstStyle/>
          <a:p>
            <a:pPr eaLnBrk="1" hangingPunct="1">
              <a:spcBef>
                <a:spcPct val="50000"/>
              </a:spcBef>
            </a:pPr>
            <a:r>
              <a:rPr lang="en-US" sz="2400" b="1" u="sng">
                <a:latin typeface="Times New Roman" charset="0"/>
              </a:rPr>
              <a:t>Project objective 2 (continued):</a:t>
            </a:r>
          </a:p>
          <a:p>
            <a:pPr eaLnBrk="1" hangingPunct="1">
              <a:spcBef>
                <a:spcPct val="50000"/>
              </a:spcBef>
            </a:pPr>
            <a:r>
              <a:rPr lang="en-US" sz="2400">
                <a:latin typeface="Times New Roman" charset="0"/>
              </a:rPr>
              <a:t>(iii)</a:t>
            </a:r>
            <a:r>
              <a:rPr lang="en-US" sz="2400">
                <a:latin typeface="Times New Roman" charset="0"/>
                <a:cs typeface="Times New Roman" charset="0"/>
              </a:rPr>
              <a:t> Poorer households lacking access to capital to finance productive investments may be unable to undertake lumpy investments, regardless of their expected returns</a:t>
            </a:r>
          </a:p>
          <a:p>
            <a:pPr eaLnBrk="1" hangingPunct="1">
              <a:spcBef>
                <a:spcPct val="50000"/>
              </a:spcBef>
            </a:pPr>
            <a:r>
              <a:rPr lang="en-US" sz="2400">
                <a:latin typeface="Times New Roman" charset="0"/>
                <a:cs typeface="Times New Roman" charset="0"/>
              </a:rPr>
              <a:t>(iv) Risk and subsistence constraints discourage long-term investment for asset accumulation and productivity growth among poorer, more risk averse households. </a:t>
            </a:r>
          </a:p>
          <a:p>
            <a:pPr eaLnBrk="1" hangingPunct="1">
              <a:spcBef>
                <a:spcPct val="50000"/>
              </a:spcBef>
            </a:pPr>
            <a:endParaRPr lang="en-US" sz="2400">
              <a:latin typeface="Times New Roman" charset="0"/>
              <a:cs typeface="Times New Roman" charset="0"/>
            </a:endParaRPr>
          </a:p>
          <a:p>
            <a:pPr eaLnBrk="1" hangingPunct="1">
              <a:spcBef>
                <a:spcPct val="50000"/>
              </a:spcBef>
            </a:pPr>
            <a:r>
              <a:rPr lang="en-US" sz="2400">
                <a:latin typeface="Times New Roman" charset="0"/>
                <a:cs typeface="Times New Roman" charset="0"/>
              </a:rPr>
              <a:t>This objective relates to SAGA and new Rockefeller Foundation markets program.</a:t>
            </a:r>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1905000" y="609600"/>
            <a:ext cx="7239000" cy="1309688"/>
          </a:xfrm>
          <a:prstGeom prst="rect">
            <a:avLst/>
          </a:prstGeom>
          <a:noFill/>
          <a:ln w="9525">
            <a:noFill/>
            <a:miter lim="800000"/>
            <a:headEnd/>
            <a:tailEnd/>
          </a:ln>
          <a:effectLst/>
        </p:spPr>
        <p:txBody>
          <a:bodyPr>
            <a:spAutoFit/>
          </a:bodyPr>
          <a:lstStyle/>
          <a:p>
            <a:pPr algn="ctr"/>
            <a:r>
              <a:rPr lang="en-GB" sz="2400" b="1">
                <a:solidFill>
                  <a:schemeClr val="tx2"/>
                </a:solidFill>
                <a:effectLst>
                  <a:outerShdw blurRad="38100" dist="38100" dir="2700000" algn="tl">
                    <a:srgbClr val="C0C0C0"/>
                  </a:outerShdw>
                </a:effectLst>
              </a:rPr>
              <a:t>RURAL MARKETS, NATURAL CAPITAL AND</a:t>
            </a:r>
          </a:p>
          <a:p>
            <a:pPr algn="ctr"/>
            <a:r>
              <a:rPr lang="en-GB" sz="2400" b="1">
                <a:solidFill>
                  <a:schemeClr val="tx2"/>
                </a:solidFill>
                <a:effectLst>
                  <a:outerShdw blurRad="38100" dist="38100" dir="2700000" algn="tl">
                    <a:srgbClr val="C0C0C0"/>
                  </a:outerShdw>
                </a:effectLst>
              </a:rPr>
              <a:t>DYNAMIC POVERTY TRAPS IN EAST AFRICA </a:t>
            </a:r>
          </a:p>
          <a:p>
            <a:pPr algn="ctr"/>
            <a:endParaRPr lang="en-GB" sz="3200" b="1">
              <a:solidFill>
                <a:schemeClr val="tx2"/>
              </a:solidFill>
              <a:effectLst>
                <a:outerShdw blurRad="38100" dist="38100" dir="2700000" algn="tl">
                  <a:srgbClr val="C0C0C0"/>
                </a:outerShdw>
              </a:effectLst>
            </a:endParaRPr>
          </a:p>
        </p:txBody>
      </p:sp>
      <p:sp>
        <p:nvSpPr>
          <p:cNvPr id="18435" name="Text Box 3"/>
          <p:cNvSpPr txBox="1">
            <a:spLocks noChangeArrowheads="1"/>
          </p:cNvSpPr>
          <p:nvPr/>
        </p:nvSpPr>
        <p:spPr bwMode="auto">
          <a:xfrm>
            <a:off x="774700" y="4953000"/>
            <a:ext cx="7345363" cy="1006475"/>
          </a:xfrm>
          <a:prstGeom prst="rect">
            <a:avLst/>
          </a:prstGeom>
          <a:noFill/>
          <a:ln w="9525">
            <a:noFill/>
            <a:miter lim="800000"/>
            <a:headEnd/>
            <a:tailEnd/>
          </a:ln>
          <a:effectLst/>
        </p:spPr>
        <p:txBody>
          <a:bodyPr>
            <a:spAutoFit/>
          </a:bodyPr>
          <a:lstStyle/>
          <a:p>
            <a:pPr algn="ctr">
              <a:lnSpc>
                <a:spcPct val="125000"/>
              </a:lnSpc>
            </a:pPr>
            <a:endParaRPr lang="en-GB" sz="2400" b="1">
              <a:solidFill>
                <a:schemeClr val="hlink"/>
              </a:solidFill>
            </a:endParaRPr>
          </a:p>
          <a:p>
            <a:pPr algn="ctr">
              <a:lnSpc>
                <a:spcPct val="125000"/>
              </a:lnSpc>
            </a:pPr>
            <a:endParaRPr lang="en-GB" sz="2400" b="1">
              <a:solidFill>
                <a:schemeClr val="hlink"/>
              </a:solidFill>
            </a:endParaRPr>
          </a:p>
        </p:txBody>
      </p:sp>
      <p:sp>
        <p:nvSpPr>
          <p:cNvPr id="18436" name="Text Box 4"/>
          <p:cNvSpPr txBox="1">
            <a:spLocks noChangeArrowheads="1"/>
          </p:cNvSpPr>
          <p:nvPr/>
        </p:nvSpPr>
        <p:spPr bwMode="auto">
          <a:xfrm>
            <a:off x="2362200" y="2743200"/>
            <a:ext cx="5791200" cy="457200"/>
          </a:xfrm>
          <a:prstGeom prst="rect">
            <a:avLst/>
          </a:prstGeom>
          <a:noFill/>
          <a:ln w="9525">
            <a:noFill/>
            <a:miter lim="800000"/>
            <a:headEnd/>
            <a:tailEnd/>
          </a:ln>
          <a:effectLst/>
        </p:spPr>
        <p:txBody>
          <a:bodyPr>
            <a:spAutoFit/>
          </a:bodyPr>
          <a:lstStyle/>
          <a:p>
            <a:pPr algn="ctr" eaLnBrk="1" hangingPunct="1">
              <a:spcBef>
                <a:spcPct val="50000"/>
              </a:spcBef>
            </a:pPr>
            <a:endParaRPr lang="en-US" sz="2400" b="1">
              <a:latin typeface="Times New Roman" charset="0"/>
            </a:endParaRPr>
          </a:p>
        </p:txBody>
      </p:sp>
      <p:sp>
        <p:nvSpPr>
          <p:cNvPr id="18437" name="Text Box 5"/>
          <p:cNvSpPr txBox="1">
            <a:spLocks noChangeArrowheads="1"/>
          </p:cNvSpPr>
          <p:nvPr/>
        </p:nvSpPr>
        <p:spPr bwMode="auto">
          <a:xfrm>
            <a:off x="1828800" y="1981200"/>
            <a:ext cx="7086600" cy="4838700"/>
          </a:xfrm>
          <a:prstGeom prst="rect">
            <a:avLst/>
          </a:prstGeom>
          <a:noFill/>
          <a:ln w="9525">
            <a:noFill/>
            <a:miter lim="800000"/>
            <a:headEnd/>
            <a:tailEnd/>
          </a:ln>
          <a:effectLst/>
        </p:spPr>
        <p:txBody>
          <a:bodyPr>
            <a:spAutoFit/>
          </a:bodyPr>
          <a:lstStyle/>
          <a:p>
            <a:pPr eaLnBrk="1" hangingPunct="1">
              <a:spcBef>
                <a:spcPct val="50000"/>
              </a:spcBef>
            </a:pPr>
            <a:r>
              <a:rPr lang="en-US" sz="2400" b="1" u="sng">
                <a:latin typeface="Times New Roman" charset="0"/>
              </a:rPr>
              <a:t>Project objective 3:</a:t>
            </a:r>
          </a:p>
          <a:p>
            <a:pPr eaLnBrk="1" hangingPunct="1">
              <a:spcBef>
                <a:spcPct val="50000"/>
              </a:spcBef>
            </a:pPr>
            <a:r>
              <a:rPr lang="en-US" sz="2400">
                <a:latin typeface="Times New Roman" charset="0"/>
                <a:cs typeface="Times New Roman" charset="0"/>
              </a:rPr>
              <a:t>Use dynamic process modeling methods to replicate observed patterns and then to explore how the existence of poverty traps conditions natural resource conservation, particularly soil quality dynamics that affect future agricultural and labor productivity and food security.       </a:t>
            </a:r>
          </a:p>
          <a:p>
            <a:pPr eaLnBrk="1" hangingPunct="1">
              <a:spcBef>
                <a:spcPct val="50000"/>
              </a:spcBef>
            </a:pPr>
            <a:endParaRPr lang="en-US" sz="2400">
              <a:latin typeface="Times New Roman" charset="0"/>
              <a:cs typeface="Times New Roman" charset="0"/>
            </a:endParaRPr>
          </a:p>
          <a:p>
            <a:pPr eaLnBrk="1" hangingPunct="1">
              <a:spcBef>
                <a:spcPct val="50000"/>
              </a:spcBef>
            </a:pPr>
            <a:r>
              <a:rPr lang="en-US" sz="2400" b="1" i="1">
                <a:latin typeface="Times New Roman" charset="0"/>
                <a:cs typeface="Times New Roman" charset="0"/>
              </a:rPr>
              <a:t>“The soil said to man, ‘take good care of me, else when I get hold of you I won’t let your soul go free.’ ”</a:t>
            </a:r>
          </a:p>
          <a:p>
            <a:pPr eaLnBrk="1" hangingPunct="1">
              <a:spcBef>
                <a:spcPct val="50000"/>
              </a:spcBef>
            </a:pPr>
            <a:r>
              <a:rPr lang="en-US" sz="2400" b="1" i="1">
                <a:latin typeface="Times New Roman" charset="0"/>
                <a:cs typeface="Times New Roman" charset="0"/>
              </a:rPr>
              <a:t>					-Kipsigis proverb</a:t>
            </a:r>
          </a:p>
        </p:txBody>
      </p:sp>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1026"/>
          <p:cNvSpPr txBox="1">
            <a:spLocks noChangeArrowheads="1"/>
          </p:cNvSpPr>
          <p:nvPr/>
        </p:nvSpPr>
        <p:spPr bwMode="auto">
          <a:xfrm>
            <a:off x="1905000" y="609600"/>
            <a:ext cx="7239000" cy="1309688"/>
          </a:xfrm>
          <a:prstGeom prst="rect">
            <a:avLst/>
          </a:prstGeom>
          <a:noFill/>
          <a:ln w="9525">
            <a:noFill/>
            <a:miter lim="800000"/>
            <a:headEnd/>
            <a:tailEnd/>
          </a:ln>
          <a:effectLst/>
        </p:spPr>
        <p:txBody>
          <a:bodyPr>
            <a:spAutoFit/>
          </a:bodyPr>
          <a:lstStyle/>
          <a:p>
            <a:pPr algn="ctr"/>
            <a:r>
              <a:rPr lang="en-GB" sz="2400" b="1">
                <a:solidFill>
                  <a:schemeClr val="tx2"/>
                </a:solidFill>
                <a:effectLst>
                  <a:outerShdw blurRad="38100" dist="38100" dir="2700000" algn="tl">
                    <a:srgbClr val="C0C0C0"/>
                  </a:outerShdw>
                </a:effectLst>
              </a:rPr>
              <a:t>RURAL MARKETS, NATURAL CAPITAL AND</a:t>
            </a:r>
          </a:p>
          <a:p>
            <a:pPr algn="ctr"/>
            <a:r>
              <a:rPr lang="en-GB" sz="2400" b="1">
                <a:solidFill>
                  <a:schemeClr val="tx2"/>
                </a:solidFill>
                <a:effectLst>
                  <a:outerShdw blurRad="38100" dist="38100" dir="2700000" algn="tl">
                    <a:srgbClr val="C0C0C0"/>
                  </a:outerShdw>
                </a:effectLst>
              </a:rPr>
              <a:t>DYNAMIC POVERTY TRAPS IN EAST AFRICA </a:t>
            </a:r>
          </a:p>
          <a:p>
            <a:pPr algn="ctr"/>
            <a:endParaRPr lang="en-GB" sz="3200" b="1">
              <a:solidFill>
                <a:schemeClr val="tx2"/>
              </a:solidFill>
              <a:effectLst>
                <a:outerShdw blurRad="38100" dist="38100" dir="2700000" algn="tl">
                  <a:srgbClr val="C0C0C0"/>
                </a:outerShdw>
              </a:effectLst>
            </a:endParaRPr>
          </a:p>
        </p:txBody>
      </p:sp>
      <p:sp>
        <p:nvSpPr>
          <p:cNvPr id="19459" name="Text Box 1027"/>
          <p:cNvSpPr txBox="1">
            <a:spLocks noChangeArrowheads="1"/>
          </p:cNvSpPr>
          <p:nvPr/>
        </p:nvSpPr>
        <p:spPr bwMode="auto">
          <a:xfrm>
            <a:off x="774700" y="4953000"/>
            <a:ext cx="7345363" cy="1006475"/>
          </a:xfrm>
          <a:prstGeom prst="rect">
            <a:avLst/>
          </a:prstGeom>
          <a:noFill/>
          <a:ln w="9525">
            <a:noFill/>
            <a:miter lim="800000"/>
            <a:headEnd/>
            <a:tailEnd/>
          </a:ln>
          <a:effectLst/>
        </p:spPr>
        <p:txBody>
          <a:bodyPr>
            <a:spAutoFit/>
          </a:bodyPr>
          <a:lstStyle/>
          <a:p>
            <a:pPr algn="ctr">
              <a:lnSpc>
                <a:spcPct val="125000"/>
              </a:lnSpc>
            </a:pPr>
            <a:endParaRPr lang="en-GB" sz="2400" b="1">
              <a:solidFill>
                <a:schemeClr val="hlink"/>
              </a:solidFill>
            </a:endParaRPr>
          </a:p>
          <a:p>
            <a:pPr algn="ctr">
              <a:lnSpc>
                <a:spcPct val="125000"/>
              </a:lnSpc>
            </a:pPr>
            <a:endParaRPr lang="en-GB" sz="2400" b="1">
              <a:solidFill>
                <a:schemeClr val="hlink"/>
              </a:solidFill>
            </a:endParaRPr>
          </a:p>
        </p:txBody>
      </p:sp>
      <p:sp>
        <p:nvSpPr>
          <p:cNvPr id="19460" name="Text Box 1028"/>
          <p:cNvSpPr txBox="1">
            <a:spLocks noChangeArrowheads="1"/>
          </p:cNvSpPr>
          <p:nvPr/>
        </p:nvSpPr>
        <p:spPr bwMode="auto">
          <a:xfrm>
            <a:off x="2362200" y="2743200"/>
            <a:ext cx="5791200" cy="457200"/>
          </a:xfrm>
          <a:prstGeom prst="rect">
            <a:avLst/>
          </a:prstGeom>
          <a:noFill/>
          <a:ln w="9525">
            <a:noFill/>
            <a:miter lim="800000"/>
            <a:headEnd/>
            <a:tailEnd/>
          </a:ln>
          <a:effectLst/>
        </p:spPr>
        <p:txBody>
          <a:bodyPr>
            <a:spAutoFit/>
          </a:bodyPr>
          <a:lstStyle/>
          <a:p>
            <a:pPr algn="ctr" eaLnBrk="1" hangingPunct="1">
              <a:spcBef>
                <a:spcPct val="50000"/>
              </a:spcBef>
            </a:pPr>
            <a:endParaRPr lang="en-US" sz="2400" b="1">
              <a:latin typeface="Times New Roman" charset="0"/>
            </a:endParaRPr>
          </a:p>
        </p:txBody>
      </p:sp>
      <p:sp>
        <p:nvSpPr>
          <p:cNvPr id="19461" name="Text Box 1029"/>
          <p:cNvSpPr txBox="1">
            <a:spLocks noChangeArrowheads="1"/>
          </p:cNvSpPr>
          <p:nvPr/>
        </p:nvSpPr>
        <p:spPr bwMode="auto">
          <a:xfrm>
            <a:off x="1752600" y="1752600"/>
            <a:ext cx="7010400" cy="4838700"/>
          </a:xfrm>
          <a:prstGeom prst="rect">
            <a:avLst/>
          </a:prstGeom>
          <a:noFill/>
          <a:ln w="9525">
            <a:noFill/>
            <a:miter lim="800000"/>
            <a:headEnd/>
            <a:tailEnd/>
          </a:ln>
          <a:effectLst/>
        </p:spPr>
        <p:txBody>
          <a:bodyPr>
            <a:spAutoFit/>
          </a:bodyPr>
          <a:lstStyle/>
          <a:p>
            <a:pPr eaLnBrk="1" hangingPunct="1">
              <a:spcBef>
                <a:spcPct val="50000"/>
              </a:spcBef>
            </a:pPr>
            <a:r>
              <a:rPr lang="en-US" sz="2400" b="1" u="sng">
                <a:latin typeface="Times New Roman" charset="0"/>
              </a:rPr>
              <a:t>Project objective 4:</a:t>
            </a:r>
          </a:p>
          <a:p>
            <a:pPr eaLnBrk="1" hangingPunct="1">
              <a:spcBef>
                <a:spcPct val="50000"/>
              </a:spcBef>
            </a:pPr>
            <a:r>
              <a:rPr lang="en-US" sz="2400">
                <a:latin typeface="Times New Roman" charset="0"/>
                <a:cs typeface="Times New Roman" charset="0"/>
              </a:rPr>
              <a:t>Identify and document effective policies, technologies and programs to combat dynamic poverty traps in this setting.  Use bioeconomic models to simulate policy alternatives under different conditions for ex ante impact assessment.</a:t>
            </a:r>
          </a:p>
          <a:p>
            <a:pPr eaLnBrk="1" hangingPunct="1">
              <a:spcBef>
                <a:spcPct val="50000"/>
              </a:spcBef>
            </a:pPr>
            <a:r>
              <a:rPr lang="en-US" sz="2400">
                <a:latin typeface="Times New Roman" charset="0"/>
                <a:cs typeface="Times New Roman" charset="0"/>
              </a:rPr>
              <a:t>	Examples:</a:t>
            </a:r>
          </a:p>
          <a:p>
            <a:pPr eaLnBrk="1" hangingPunct="1"/>
            <a:r>
              <a:rPr lang="en-US" sz="2400">
                <a:latin typeface="Times New Roman" charset="0"/>
                <a:cs typeface="Times New Roman" charset="0"/>
              </a:rPr>
              <a:t>		- new agroforestry technologies</a:t>
            </a:r>
          </a:p>
          <a:p>
            <a:pPr eaLnBrk="1" hangingPunct="1"/>
            <a:r>
              <a:rPr lang="en-US" sz="2400">
                <a:latin typeface="Times New Roman" charset="0"/>
                <a:cs typeface="Times New Roman" charset="0"/>
              </a:rPr>
              <a:t>		- restocking herds after droughts</a:t>
            </a:r>
          </a:p>
          <a:p>
            <a:pPr eaLnBrk="1" hangingPunct="1"/>
            <a:endParaRPr lang="en-US" sz="2400">
              <a:latin typeface="Times New Roman" charset="0"/>
              <a:cs typeface="Times New Roman" charset="0"/>
            </a:endParaRPr>
          </a:p>
          <a:p>
            <a:pPr eaLnBrk="1" hangingPunct="1"/>
            <a:r>
              <a:rPr lang="en-US" sz="2400">
                <a:latin typeface="Times New Roman" charset="0"/>
                <a:cs typeface="Times New Roman" charset="0"/>
              </a:rPr>
              <a:t>This objective also relates to SAGA and GL CRSP PARIMA project</a:t>
            </a:r>
            <a:endParaRPr lang="en-US" sz="2400">
              <a:latin typeface="Times New Roman" charset="0"/>
            </a:endParaRPr>
          </a:p>
        </p:txBody>
      </p:sp>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1905000" y="609600"/>
            <a:ext cx="7239000" cy="1309688"/>
          </a:xfrm>
          <a:prstGeom prst="rect">
            <a:avLst/>
          </a:prstGeom>
          <a:noFill/>
          <a:ln w="9525">
            <a:noFill/>
            <a:miter lim="800000"/>
            <a:headEnd/>
            <a:tailEnd/>
          </a:ln>
          <a:effectLst/>
        </p:spPr>
        <p:txBody>
          <a:bodyPr>
            <a:spAutoFit/>
          </a:bodyPr>
          <a:lstStyle/>
          <a:p>
            <a:pPr algn="ctr"/>
            <a:r>
              <a:rPr lang="en-GB" sz="2400" b="1">
                <a:solidFill>
                  <a:schemeClr val="tx2"/>
                </a:solidFill>
                <a:effectLst>
                  <a:outerShdw blurRad="38100" dist="38100" dir="2700000" algn="tl">
                    <a:srgbClr val="C0C0C0"/>
                  </a:outerShdw>
                </a:effectLst>
              </a:rPr>
              <a:t>RURAL MARKETS, NATURAL CAPITAL AND</a:t>
            </a:r>
          </a:p>
          <a:p>
            <a:pPr algn="ctr"/>
            <a:r>
              <a:rPr lang="en-GB" sz="2400" b="1">
                <a:solidFill>
                  <a:schemeClr val="tx2"/>
                </a:solidFill>
                <a:effectLst>
                  <a:outerShdw blurRad="38100" dist="38100" dir="2700000" algn="tl">
                    <a:srgbClr val="C0C0C0"/>
                  </a:outerShdw>
                </a:effectLst>
              </a:rPr>
              <a:t>DYNAMIC POVERTY TRAPS IN EAST AFRICA </a:t>
            </a:r>
          </a:p>
          <a:p>
            <a:pPr algn="ctr"/>
            <a:endParaRPr lang="en-GB" sz="3200" b="1">
              <a:solidFill>
                <a:schemeClr val="tx2"/>
              </a:solidFill>
              <a:effectLst>
                <a:outerShdw blurRad="38100" dist="38100" dir="2700000" algn="tl">
                  <a:srgbClr val="C0C0C0"/>
                </a:outerShdw>
              </a:effectLst>
            </a:endParaRPr>
          </a:p>
        </p:txBody>
      </p:sp>
      <p:sp>
        <p:nvSpPr>
          <p:cNvPr id="1027" name="Text Box 3"/>
          <p:cNvSpPr txBox="1">
            <a:spLocks noChangeArrowheads="1"/>
          </p:cNvSpPr>
          <p:nvPr/>
        </p:nvSpPr>
        <p:spPr bwMode="auto">
          <a:xfrm>
            <a:off x="774700" y="4953000"/>
            <a:ext cx="7345363" cy="1006475"/>
          </a:xfrm>
          <a:prstGeom prst="rect">
            <a:avLst/>
          </a:prstGeom>
          <a:noFill/>
          <a:ln w="9525">
            <a:noFill/>
            <a:miter lim="800000"/>
            <a:headEnd/>
            <a:tailEnd/>
          </a:ln>
          <a:effectLst/>
        </p:spPr>
        <p:txBody>
          <a:bodyPr>
            <a:spAutoFit/>
          </a:bodyPr>
          <a:lstStyle/>
          <a:p>
            <a:pPr algn="ctr">
              <a:lnSpc>
                <a:spcPct val="125000"/>
              </a:lnSpc>
            </a:pPr>
            <a:endParaRPr lang="en-GB" sz="2400" b="1">
              <a:solidFill>
                <a:schemeClr val="hlink"/>
              </a:solidFill>
            </a:endParaRPr>
          </a:p>
          <a:p>
            <a:pPr algn="ctr">
              <a:lnSpc>
                <a:spcPct val="125000"/>
              </a:lnSpc>
            </a:pPr>
            <a:endParaRPr lang="en-GB" sz="2400" b="1">
              <a:solidFill>
                <a:schemeClr val="hlink"/>
              </a:solidFill>
            </a:endParaRPr>
          </a:p>
        </p:txBody>
      </p:sp>
      <p:sp>
        <p:nvSpPr>
          <p:cNvPr id="1028" name="Text Box 4"/>
          <p:cNvSpPr txBox="1">
            <a:spLocks noChangeArrowheads="1"/>
          </p:cNvSpPr>
          <p:nvPr/>
        </p:nvSpPr>
        <p:spPr bwMode="auto">
          <a:xfrm>
            <a:off x="2362200" y="2743200"/>
            <a:ext cx="5791200" cy="457200"/>
          </a:xfrm>
          <a:prstGeom prst="rect">
            <a:avLst/>
          </a:prstGeom>
          <a:noFill/>
          <a:ln w="9525">
            <a:noFill/>
            <a:miter lim="800000"/>
            <a:headEnd/>
            <a:tailEnd/>
          </a:ln>
          <a:effectLst/>
        </p:spPr>
        <p:txBody>
          <a:bodyPr>
            <a:spAutoFit/>
          </a:bodyPr>
          <a:lstStyle/>
          <a:p>
            <a:pPr algn="ctr" eaLnBrk="1" hangingPunct="1">
              <a:spcBef>
                <a:spcPct val="50000"/>
              </a:spcBef>
            </a:pPr>
            <a:endParaRPr lang="en-US" sz="2400" b="1">
              <a:latin typeface="Times New Roman" charset="0"/>
            </a:endParaRPr>
          </a:p>
        </p:txBody>
      </p:sp>
      <p:sp>
        <p:nvSpPr>
          <p:cNvPr id="1029" name="Text Box 5"/>
          <p:cNvSpPr txBox="1">
            <a:spLocks noChangeArrowheads="1"/>
          </p:cNvSpPr>
          <p:nvPr/>
        </p:nvSpPr>
        <p:spPr bwMode="auto">
          <a:xfrm>
            <a:off x="1905000" y="2362200"/>
            <a:ext cx="7010400" cy="3925888"/>
          </a:xfrm>
          <a:prstGeom prst="rect">
            <a:avLst/>
          </a:prstGeom>
          <a:noFill/>
          <a:ln w="9525">
            <a:noFill/>
            <a:miter lim="800000"/>
            <a:headEnd/>
            <a:tailEnd/>
          </a:ln>
          <a:effectLst/>
        </p:spPr>
        <p:txBody>
          <a:bodyPr>
            <a:spAutoFit/>
          </a:bodyPr>
          <a:lstStyle/>
          <a:p>
            <a:pPr eaLnBrk="1" hangingPunct="1">
              <a:spcBef>
                <a:spcPct val="50000"/>
              </a:spcBef>
            </a:pPr>
            <a:r>
              <a:rPr lang="en-US" sz="2400" b="1" u="sng">
                <a:latin typeface="Times New Roman" charset="0"/>
              </a:rPr>
              <a:t>Project objective 5:</a:t>
            </a:r>
          </a:p>
          <a:p>
            <a:pPr eaLnBrk="1" hangingPunct="1">
              <a:spcBef>
                <a:spcPct val="50000"/>
              </a:spcBef>
            </a:pPr>
            <a:r>
              <a:rPr lang="en-US" sz="2400">
                <a:latin typeface="Times New Roman" charset="0"/>
                <a:cs typeface="Times New Roman" charset="0"/>
              </a:rPr>
              <a:t>      Help build analytical capacity in local partner institutions (FOFIFA, KARI, Univ. of Nairobi) through degree and non-degree training.</a:t>
            </a:r>
          </a:p>
          <a:p>
            <a:pPr eaLnBrk="1" hangingPunct="1">
              <a:spcBef>
                <a:spcPct val="50000"/>
              </a:spcBef>
            </a:pPr>
            <a:endParaRPr lang="en-US" sz="2400">
              <a:latin typeface="Times New Roman" charset="0"/>
              <a:cs typeface="Times New Roman" charset="0"/>
            </a:endParaRPr>
          </a:p>
          <a:p>
            <a:pPr eaLnBrk="1" hangingPunct="1">
              <a:spcBef>
                <a:spcPct val="50000"/>
              </a:spcBef>
            </a:pPr>
            <a:endParaRPr lang="en-US" sz="2400">
              <a:latin typeface="Times New Roman" charset="0"/>
              <a:cs typeface="Times New Roman" charset="0"/>
            </a:endParaRPr>
          </a:p>
          <a:p>
            <a:pPr eaLnBrk="1" hangingPunct="1">
              <a:spcBef>
                <a:spcPct val="50000"/>
              </a:spcBef>
            </a:pPr>
            <a:endParaRPr lang="en-US" sz="2400">
              <a:latin typeface="Times New Roman" charset="0"/>
              <a:cs typeface="Times New Roman" charset="0"/>
            </a:endParaRPr>
          </a:p>
          <a:p>
            <a:pPr eaLnBrk="1" hangingPunct="1">
              <a:spcBef>
                <a:spcPct val="50000"/>
              </a:spcBef>
            </a:pPr>
            <a:r>
              <a:rPr lang="en-US" sz="2400">
                <a:latin typeface="Times New Roman" charset="0"/>
                <a:cs typeface="Times New Roman" charset="0"/>
              </a:rPr>
              <a:t>This relates to SAGA as well</a:t>
            </a:r>
          </a:p>
        </p:txBody>
      </p:sp>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1447800" y="1524000"/>
            <a:ext cx="7364413" cy="5638800"/>
          </a:xfrm>
        </p:spPr>
        <p:txBody>
          <a:bodyPr/>
          <a:lstStyle/>
          <a:p>
            <a:pPr>
              <a:lnSpc>
                <a:spcPct val="90000"/>
              </a:lnSpc>
              <a:buClr>
                <a:srgbClr val="FF0000"/>
              </a:buClr>
              <a:buFontTx/>
              <a:buNone/>
            </a:pPr>
            <a:endParaRPr lang="en-US" sz="2400">
              <a:solidFill>
                <a:schemeClr val="tx2"/>
              </a:solidFill>
              <a:latin typeface="Times New Roman" charset="0"/>
            </a:endParaRPr>
          </a:p>
          <a:p>
            <a:pPr>
              <a:lnSpc>
                <a:spcPct val="90000"/>
              </a:lnSpc>
              <a:buClr>
                <a:srgbClr val="FF0000"/>
              </a:buClr>
              <a:buFontTx/>
              <a:buNone/>
            </a:pPr>
            <a:r>
              <a:rPr lang="en-US" sz="2400">
                <a:solidFill>
                  <a:schemeClr val="tx2"/>
                </a:solidFill>
                <a:latin typeface="Times New Roman" charset="0"/>
              </a:rPr>
              <a:t>	</a:t>
            </a:r>
            <a:r>
              <a:rPr lang="en-US" sz="2400" b="1" u="sng">
                <a:solidFill>
                  <a:schemeClr val="tx2"/>
                </a:solidFill>
                <a:latin typeface="Times New Roman" charset="0"/>
              </a:rPr>
              <a:t>Policy Relevance (esp. in EA, but more broadly)</a:t>
            </a:r>
          </a:p>
          <a:p>
            <a:pPr>
              <a:lnSpc>
                <a:spcPct val="90000"/>
              </a:lnSpc>
              <a:buClr>
                <a:srgbClr val="FF0000"/>
              </a:buClr>
              <a:buFontTx/>
              <a:buNone/>
            </a:pPr>
            <a:r>
              <a:rPr lang="en-US" sz="2400">
                <a:solidFill>
                  <a:schemeClr val="tx2"/>
                </a:solidFill>
                <a:latin typeface="Times New Roman" charset="0"/>
              </a:rPr>
              <a:t>	- Unconditional less a problem than persistent poverty (relief traps).  But we do not understand the extent nor the causality behind poverty traps well as yet, and thus what to do about them.</a:t>
            </a:r>
          </a:p>
          <a:p>
            <a:pPr>
              <a:lnSpc>
                <a:spcPct val="90000"/>
              </a:lnSpc>
              <a:buClr>
                <a:srgbClr val="FF0000"/>
              </a:buClr>
              <a:buFontTx/>
              <a:buNone/>
            </a:pPr>
            <a:r>
              <a:rPr lang="en-US" sz="2400">
                <a:solidFill>
                  <a:schemeClr val="tx2"/>
                </a:solidFill>
                <a:latin typeface="Times New Roman" charset="0"/>
              </a:rPr>
              <a:t>	- Degradation of natural resource base a limiting factor on agricultural development and food security. Both a cause and a consequence of rural poverty. </a:t>
            </a:r>
          </a:p>
          <a:p>
            <a:pPr>
              <a:lnSpc>
                <a:spcPct val="90000"/>
              </a:lnSpc>
              <a:buClr>
                <a:srgbClr val="FF0000"/>
              </a:buClr>
              <a:buFontTx/>
              <a:buNone/>
            </a:pPr>
            <a:r>
              <a:rPr lang="en-US" sz="2400">
                <a:solidFill>
                  <a:schemeClr val="tx2"/>
                </a:solidFill>
                <a:latin typeface="Times New Roman" charset="0"/>
              </a:rPr>
              <a:t>	- Market access a serious impediment to natural resources stewardship and poverty reduction. </a:t>
            </a:r>
          </a:p>
          <a:p>
            <a:pPr>
              <a:lnSpc>
                <a:spcPct val="90000"/>
              </a:lnSpc>
              <a:buClr>
                <a:srgbClr val="FF0000"/>
              </a:buClr>
              <a:buFontTx/>
              <a:buNone/>
            </a:pPr>
            <a:r>
              <a:rPr lang="en-US" sz="2400">
                <a:solidFill>
                  <a:schemeClr val="tx2"/>
                </a:solidFill>
                <a:latin typeface="Times New Roman" charset="0"/>
              </a:rPr>
              <a:t>	- Tools for analyzing interface between poverty and natural resources, especially for ex ante impact assessment, remain rudimentary.</a:t>
            </a:r>
          </a:p>
          <a:p>
            <a:pPr>
              <a:lnSpc>
                <a:spcPct val="90000"/>
              </a:lnSpc>
              <a:buClr>
                <a:srgbClr val="FF0000"/>
              </a:buClr>
              <a:buFontTx/>
              <a:buNone/>
            </a:pPr>
            <a:r>
              <a:rPr lang="en-US" sz="2400">
                <a:solidFill>
                  <a:schemeClr val="tx2"/>
                </a:solidFill>
                <a:latin typeface="Times New Roman" charset="0"/>
              </a:rPr>
              <a:t> </a:t>
            </a:r>
          </a:p>
        </p:txBody>
      </p:sp>
      <p:sp>
        <p:nvSpPr>
          <p:cNvPr id="23556" name="Text Box 4"/>
          <p:cNvSpPr txBox="1">
            <a:spLocks noChangeArrowheads="1"/>
          </p:cNvSpPr>
          <p:nvPr>
            <p:ph type="title"/>
          </p:nvPr>
        </p:nvSpPr>
        <p:spPr>
          <a:xfrm>
            <a:off x="2057400" y="914400"/>
            <a:ext cx="7086600" cy="838200"/>
          </a:xfrm>
          <a:noFill/>
          <a:ln/>
        </p:spPr>
        <p:txBody>
          <a:bodyPr/>
          <a:lstStyle/>
          <a:p>
            <a:pPr eaLnBrk="0" hangingPunct="0">
              <a:lnSpc>
                <a:spcPct val="60000"/>
              </a:lnSpc>
            </a:pPr>
            <a:r>
              <a:rPr lang="en-GB" sz="2400" b="1">
                <a:effectLst>
                  <a:outerShdw blurRad="38100" dist="38100" dir="2700000" algn="tl">
                    <a:srgbClr val="C0C0C0"/>
                  </a:outerShdw>
                </a:effectLst>
                <a:latin typeface="Arial" charset="0"/>
              </a:rPr>
              <a:t>RURAL MARKETS, NATURAL CAPITAL AND</a:t>
            </a:r>
            <a:br>
              <a:rPr lang="en-GB" sz="2400" b="1">
                <a:effectLst>
                  <a:outerShdw blurRad="38100" dist="38100" dir="2700000" algn="tl">
                    <a:srgbClr val="C0C0C0"/>
                  </a:outerShdw>
                </a:effectLst>
                <a:latin typeface="Arial" charset="0"/>
              </a:rPr>
            </a:br>
            <a:r>
              <a:rPr lang="en-GB" sz="2400" b="1">
                <a:effectLst>
                  <a:outerShdw blurRad="38100" dist="38100" dir="2700000" algn="tl">
                    <a:srgbClr val="C0C0C0"/>
                  </a:outerShdw>
                </a:effectLst>
                <a:latin typeface="Arial" charset="0"/>
              </a:rPr>
              <a:t>DYNAMIC POVERTY TRAPS IN EAST AFRICA</a:t>
            </a:r>
            <a:r>
              <a:rPr lang="en-GB" sz="4000" b="1">
                <a:effectLst>
                  <a:outerShdw blurRad="38100" dist="38100" dir="2700000" algn="tl">
                    <a:srgbClr val="C0C0C0"/>
                  </a:outerShdw>
                </a:effectLst>
              </a:rPr>
              <a:t> </a:t>
            </a:r>
            <a:br>
              <a:rPr lang="en-GB" sz="4000" b="1">
                <a:effectLst>
                  <a:outerShdw blurRad="38100" dist="38100" dir="2700000" algn="tl">
                    <a:srgbClr val="C0C0C0"/>
                  </a:outerShdw>
                </a:effectLst>
              </a:rPr>
            </a:br>
            <a:endParaRPr lang="en-GB" sz="4000" b="1">
              <a:effectLst>
                <a:outerShdw blurRad="38100" dist="38100" dir="2700000" algn="tl">
                  <a:srgbClr val="C0C0C0"/>
                </a:outerShdw>
              </a:effectLst>
            </a:endParaRPr>
          </a:p>
        </p:txBody>
      </p:sp>
    </p:spTree>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Cactus">
  <a:themeElements>
    <a:clrScheme name="Cactus 2">
      <a:dk1>
        <a:srgbClr val="000000"/>
      </a:dk1>
      <a:lt1>
        <a:srgbClr val="FFFFFF"/>
      </a:lt1>
      <a:dk2>
        <a:srgbClr val="000000"/>
      </a:dk2>
      <a:lt2>
        <a:srgbClr val="006600"/>
      </a:lt2>
      <a:accent1>
        <a:srgbClr val="F5EBC1"/>
      </a:accent1>
      <a:accent2>
        <a:srgbClr val="FFCC00"/>
      </a:accent2>
      <a:accent3>
        <a:srgbClr val="FFFFFF"/>
      </a:accent3>
      <a:accent4>
        <a:srgbClr val="000000"/>
      </a:accent4>
      <a:accent5>
        <a:srgbClr val="F9F3DD"/>
      </a:accent5>
      <a:accent6>
        <a:srgbClr val="E7B900"/>
      </a:accent6>
      <a:hlink>
        <a:srgbClr val="D4876C"/>
      </a:hlink>
      <a:folHlink>
        <a:srgbClr val="B2B2B2"/>
      </a:folHlink>
    </a:clrScheme>
    <a:fontScheme name="Cactu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ctus 1">
        <a:dk1>
          <a:srgbClr val="FF9900"/>
        </a:dk1>
        <a:lt1>
          <a:srgbClr val="FFFFCC"/>
        </a:lt1>
        <a:dk2>
          <a:srgbClr val="000000"/>
        </a:dk2>
        <a:lt2>
          <a:srgbClr val="FFCC00"/>
        </a:lt2>
        <a:accent1>
          <a:srgbClr val="6B6253"/>
        </a:accent1>
        <a:accent2>
          <a:srgbClr val="72543E"/>
        </a:accent2>
        <a:accent3>
          <a:srgbClr val="AAAAAA"/>
        </a:accent3>
        <a:accent4>
          <a:srgbClr val="DADAAE"/>
        </a:accent4>
        <a:accent5>
          <a:srgbClr val="BAB7B3"/>
        </a:accent5>
        <a:accent6>
          <a:srgbClr val="674B37"/>
        </a:accent6>
        <a:hlink>
          <a:srgbClr val="DA9880"/>
        </a:hlink>
        <a:folHlink>
          <a:srgbClr val="B2B2B2"/>
        </a:folHlink>
      </a:clrScheme>
      <a:clrMap bg1="dk2" tx1="lt1" bg2="dk1" tx2="lt2" accent1="accent1" accent2="accent2" accent3="accent3" accent4="accent4" accent5="accent5" accent6="accent6" hlink="hlink" folHlink="folHlink"/>
    </a:extraClrScheme>
    <a:extraClrScheme>
      <a:clrScheme name="Cactus 2">
        <a:dk1>
          <a:srgbClr val="000000"/>
        </a:dk1>
        <a:lt1>
          <a:srgbClr val="FFFFFF"/>
        </a:lt1>
        <a:dk2>
          <a:srgbClr val="000000"/>
        </a:dk2>
        <a:lt2>
          <a:srgbClr val="006600"/>
        </a:lt2>
        <a:accent1>
          <a:srgbClr val="F5EBC1"/>
        </a:accent1>
        <a:accent2>
          <a:srgbClr val="FFCC00"/>
        </a:accent2>
        <a:accent3>
          <a:srgbClr val="FFFFFF"/>
        </a:accent3>
        <a:accent4>
          <a:srgbClr val="000000"/>
        </a:accent4>
        <a:accent5>
          <a:srgbClr val="F9F3DD"/>
        </a:accent5>
        <a:accent6>
          <a:srgbClr val="E7B900"/>
        </a:accent6>
        <a:hlink>
          <a:srgbClr val="D4876C"/>
        </a:hlink>
        <a:folHlink>
          <a:srgbClr val="B2B2B2"/>
        </a:folHlink>
      </a:clrScheme>
      <a:clrMap bg1="lt1" tx1="dk1" bg2="lt2" tx2="dk2" accent1="accent1" accent2="accent2" accent3="accent3" accent4="accent4" accent5="accent5" accent6="accent6" hlink="hlink" folHlink="folHlink"/>
    </a:extraClrScheme>
    <a:extraClrScheme>
      <a:clrScheme name="Cactus 3">
        <a:dk1>
          <a:srgbClr val="000000"/>
        </a:dk1>
        <a:lt1>
          <a:srgbClr val="FFFFFF"/>
        </a:lt1>
        <a:dk2>
          <a:srgbClr val="000000"/>
        </a:dk2>
        <a:lt2>
          <a:srgbClr val="292929"/>
        </a:lt2>
        <a:accent1>
          <a:srgbClr val="EAEAEA"/>
        </a:accent1>
        <a:accent2>
          <a:srgbClr val="969696"/>
        </a:accent2>
        <a:accent3>
          <a:srgbClr val="FFFFFF"/>
        </a:accent3>
        <a:accent4>
          <a:srgbClr val="000000"/>
        </a:accent4>
        <a:accent5>
          <a:srgbClr val="F3F3F3"/>
        </a:accent5>
        <a:accent6>
          <a:srgbClr val="878787"/>
        </a:accent6>
        <a:hlink>
          <a:srgbClr val="5F5F5F"/>
        </a:hlink>
        <a:folHlink>
          <a:srgbClr val="B2B2B2"/>
        </a:folHlink>
      </a:clrScheme>
      <a:clrMap bg1="lt1" tx1="dk1" bg2="lt2" tx2="dk2" accent1="accent1" accent2="accent2" accent3="accent3" accent4="accent4" accent5="accent5" accent6="accent6" hlink="hlink" folHlink="folHlink"/>
    </a:extraClrScheme>
    <a:extraClrScheme>
      <a:clrScheme name="Cactus 4">
        <a:dk1>
          <a:srgbClr val="000000"/>
        </a:dk1>
        <a:lt1>
          <a:srgbClr val="FFFFFF"/>
        </a:lt1>
        <a:dk2>
          <a:srgbClr val="000000"/>
        </a:dk2>
        <a:lt2>
          <a:srgbClr val="006600"/>
        </a:lt2>
        <a:accent1>
          <a:srgbClr val="D8EBB3"/>
        </a:accent1>
        <a:accent2>
          <a:srgbClr val="CCCC00"/>
        </a:accent2>
        <a:accent3>
          <a:srgbClr val="FFFFFF"/>
        </a:accent3>
        <a:accent4>
          <a:srgbClr val="000000"/>
        </a:accent4>
        <a:accent5>
          <a:srgbClr val="E9F3D6"/>
        </a:accent5>
        <a:accent6>
          <a:srgbClr val="B9B900"/>
        </a:accent6>
        <a:hlink>
          <a:srgbClr val="FFBE7D"/>
        </a:hlink>
        <a:folHlink>
          <a:srgbClr val="B2B2B2"/>
        </a:folHlink>
      </a:clrScheme>
      <a:clrMap bg1="lt1" tx1="dk1" bg2="lt2" tx2="dk2" accent1="accent1" accent2="accent2" accent3="accent3" accent4="accent4" accent5="accent5" accent6="accent6" hlink="hlink" folHlink="folHlink"/>
    </a:extraClrScheme>
    <a:extraClrScheme>
      <a:clrScheme name="Cactus 5">
        <a:dk1>
          <a:srgbClr val="000000"/>
        </a:dk1>
        <a:lt1>
          <a:srgbClr val="E5D3B3"/>
        </a:lt1>
        <a:dk2>
          <a:srgbClr val="800000"/>
        </a:dk2>
        <a:lt2>
          <a:srgbClr val="009900"/>
        </a:lt2>
        <a:accent1>
          <a:srgbClr val="D5B095"/>
        </a:accent1>
        <a:accent2>
          <a:srgbClr val="E28666"/>
        </a:accent2>
        <a:accent3>
          <a:srgbClr val="F0E6D6"/>
        </a:accent3>
        <a:accent4>
          <a:srgbClr val="000000"/>
        </a:accent4>
        <a:accent5>
          <a:srgbClr val="E7D4C8"/>
        </a:accent5>
        <a:accent6>
          <a:srgbClr val="CD795C"/>
        </a:accent6>
        <a:hlink>
          <a:srgbClr val="B75735"/>
        </a:hlink>
        <a:folHlink>
          <a:srgbClr val="B2B2B2"/>
        </a:folHlink>
      </a:clrScheme>
      <a:clrMap bg1="lt1" tx1="dk1" bg2="lt2" tx2="dk2" accent1="accent1" accent2="accent2" accent3="accent3" accent4="accent4" accent5="accent5" accent6="accent6" hlink="hlink" folHlink="folHlink"/>
    </a:extraClrScheme>
    <a:extraClrScheme>
      <a:clrScheme name="Cactus 6">
        <a:dk1>
          <a:srgbClr val="99CC00"/>
        </a:dk1>
        <a:lt1>
          <a:srgbClr val="FFFFFF"/>
        </a:lt1>
        <a:dk2>
          <a:srgbClr val="51399D"/>
        </a:dk2>
        <a:lt2>
          <a:srgbClr val="FFFFCC"/>
        </a:lt2>
        <a:accent1>
          <a:srgbClr val="877CAA"/>
        </a:accent1>
        <a:accent2>
          <a:srgbClr val="000058"/>
        </a:accent2>
        <a:accent3>
          <a:srgbClr val="B3AECC"/>
        </a:accent3>
        <a:accent4>
          <a:srgbClr val="DADADA"/>
        </a:accent4>
        <a:accent5>
          <a:srgbClr val="C3BFD2"/>
        </a:accent5>
        <a:accent6>
          <a:srgbClr val="00004F"/>
        </a:accent6>
        <a:hlink>
          <a:srgbClr val="FFCC00"/>
        </a:hlink>
        <a:folHlink>
          <a:srgbClr val="B2B2B2"/>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434</TotalTime>
  <Words>1077</Words>
  <Application>Microsoft Office PowerPoint</Application>
  <PresentationFormat>On-screen Show (4:3)</PresentationFormat>
  <Paragraphs>221</Paragraphs>
  <Slides>19</Slides>
  <Notes>19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3</vt:i4>
      </vt:variant>
      <vt:variant>
        <vt:lpstr>Slide Titles</vt:lpstr>
      </vt:variant>
      <vt:variant>
        <vt:i4>19</vt:i4>
      </vt:variant>
    </vt:vector>
  </HeadingPairs>
  <TitlesOfParts>
    <vt:vector size="29" baseType="lpstr">
      <vt:lpstr>Times New Roman</vt:lpstr>
      <vt:lpstr>Arial Narrow</vt:lpstr>
      <vt:lpstr>Arial</vt:lpstr>
      <vt:lpstr>Clarendon Condensed</vt:lpstr>
      <vt:lpstr>Wingdings</vt:lpstr>
      <vt:lpstr>ＭＳ Ｐゴシック</vt:lpstr>
      <vt:lpstr>Cactus</vt:lpstr>
      <vt:lpstr>Microsoft Photo Editor 3.0 Photo</vt:lpstr>
      <vt:lpstr>Microsoft Excel Chart</vt:lpstr>
      <vt:lpstr>Microsoft Word Document</vt:lpstr>
      <vt:lpstr>Slide 1</vt:lpstr>
      <vt:lpstr>Slide 2</vt:lpstr>
      <vt:lpstr>Slide 3</vt:lpstr>
      <vt:lpstr>Slide 4</vt:lpstr>
      <vt:lpstr>Slide 5</vt:lpstr>
      <vt:lpstr>Slide 6</vt:lpstr>
      <vt:lpstr>Slide 7</vt:lpstr>
      <vt:lpstr>Slide 8</vt:lpstr>
      <vt:lpstr>RURAL MARKETS, NATURAL CAPITAL AND DYNAMIC POVERTY TRAPS IN EAST AFRICA  </vt:lpstr>
      <vt:lpstr>RURAL MARKETS, NATURAL CAPITAL AND DYNAMIC POVERTY TRAPS IN EAST AFRICA  </vt:lpstr>
      <vt:lpstr>Slide 11</vt:lpstr>
      <vt:lpstr>Research Design</vt:lpstr>
      <vt:lpstr>Research Sites</vt:lpstr>
      <vt:lpstr>Slide 14</vt:lpstr>
      <vt:lpstr>Slide 15</vt:lpstr>
      <vt:lpstr>Explaining Observed Welfare Dynamics</vt:lpstr>
      <vt:lpstr>Slide 17</vt:lpstr>
      <vt:lpstr>Slide 18</vt:lpstr>
      <vt:lpstr>Slide 19</vt:lpstr>
    </vt:vector>
  </TitlesOfParts>
  <Company>Cornell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Barrett</dc:creator>
  <cp:lastModifiedBy>Caitlin Nordehn</cp:lastModifiedBy>
  <cp:revision>27</cp:revision>
  <dcterms:created xsi:type="dcterms:W3CDTF">2001-06-06T14:37:45Z</dcterms:created>
  <dcterms:modified xsi:type="dcterms:W3CDTF">2012-03-16T15:51:25Z</dcterms:modified>
</cp:coreProperties>
</file>